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2"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6858000" cy="9144000"/>
  <p:embeddedFontLst>
    <p:embeddedFont>
      <p:font typeface="Nunito" pitchFamily="2" charset="0"/>
      <p:regular r:id="rId12"/>
      <p:bold r:id="rId13"/>
      <p:italic r:id="rId14"/>
      <p:boldItalic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15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
        <p:cNvGrpSpPr/>
        <p:nvPr/>
      </p:nvGrpSpPr>
      <p:grpSpPr>
        <a:xfrm>
          <a:off x="0" y="0"/>
          <a:ext cx="0" cy="0"/>
          <a:chOff x="0" y="0"/>
          <a:chExt cx="0" cy="0"/>
        </a:xfrm>
      </p:grpSpPr>
      <p:sp>
        <p:nvSpPr>
          <p:cNvPr id="25" name="Google Shape;2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 name="Google Shape;2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28600" algn="l" rtl="0">
              <a:lnSpc>
                <a:spcPct val="100000"/>
              </a:lnSpc>
              <a:spcBef>
                <a:spcPts val="0"/>
              </a:spcBef>
              <a:spcAft>
                <a:spcPts val="0"/>
              </a:spcAft>
              <a:buClr>
                <a:srgbClr val="000000"/>
              </a:buClr>
              <a:buSzPts val="1100"/>
              <a:buFont typeface="Arial"/>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28600" algn="l" rtl="0">
              <a:lnSpc>
                <a:spcPct val="100000"/>
              </a:lnSpc>
              <a:spcBef>
                <a:spcPts val="0"/>
              </a:spcBef>
              <a:spcAft>
                <a:spcPts val="0"/>
              </a:spcAft>
              <a:buClr>
                <a:srgbClr val="000000"/>
              </a:buClr>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 name="Google Shape;5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71450" marR="0" lvl="0" indent="-101600" algn="l" rtl="0">
              <a:lnSpc>
                <a:spcPct val="100000"/>
              </a:lnSpc>
              <a:spcBef>
                <a:spcPts val="0"/>
              </a:spcBef>
              <a:spcAft>
                <a:spcPts val="0"/>
              </a:spcAft>
              <a:buClr>
                <a:srgbClr val="000000"/>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 name="Google Shape;7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2" name="Google Shape;82;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4E2E4-E9DD-9A8F-4A59-A8950599D21A}"/>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E5007A93-4941-30B1-B45D-DCE863E99471}"/>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9762A71-9559-1A69-B14C-51AC211DD549}"/>
              </a:ext>
            </a:extLst>
          </p:cNvPr>
          <p:cNvSpPr>
            <a:spLocks noGrp="1"/>
          </p:cNvSpPr>
          <p:nvPr>
            <p:ph type="dt" sz="half" idx="10"/>
          </p:nvPr>
        </p:nvSpPr>
        <p:spPr/>
        <p:txBody>
          <a:bodyPr/>
          <a:lstStyle/>
          <a:p>
            <a:fld id="{1F27A27C-7C03-4DF9-9271-0253DDCAD5D7}" type="datetimeFigureOut">
              <a:rPr lang="en-GB" smtClean="0"/>
              <a:t>25/04/2024</a:t>
            </a:fld>
            <a:endParaRPr lang="en-GB"/>
          </a:p>
        </p:txBody>
      </p:sp>
      <p:sp>
        <p:nvSpPr>
          <p:cNvPr id="5" name="Footer Placeholder 4">
            <a:extLst>
              <a:ext uri="{FF2B5EF4-FFF2-40B4-BE49-F238E27FC236}">
                <a16:creationId xmlns:a16="http://schemas.microsoft.com/office/drawing/2014/main" id="{549D7B72-68F9-8F09-CB41-1D8DC13F86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F31EC4-0C05-111C-8F24-6F86D6938DA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99269379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2FD8F4-5E4A-19E9-FAC5-E60FC66A852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5E56D28-ECC4-BCE0-3ECE-82DA5B331A3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A532E2-5C98-F156-C4A2-C9BE975774FB}"/>
              </a:ext>
            </a:extLst>
          </p:cNvPr>
          <p:cNvSpPr>
            <a:spLocks noGrp="1"/>
          </p:cNvSpPr>
          <p:nvPr>
            <p:ph type="dt" sz="half" idx="10"/>
          </p:nvPr>
        </p:nvSpPr>
        <p:spPr/>
        <p:txBody>
          <a:bodyPr/>
          <a:lstStyle/>
          <a:p>
            <a:fld id="{1F27A27C-7C03-4DF9-9271-0253DDCAD5D7}" type="datetimeFigureOut">
              <a:rPr lang="en-GB" smtClean="0"/>
              <a:t>25/04/2024</a:t>
            </a:fld>
            <a:endParaRPr lang="en-GB"/>
          </a:p>
        </p:txBody>
      </p:sp>
      <p:sp>
        <p:nvSpPr>
          <p:cNvPr id="5" name="Footer Placeholder 4">
            <a:extLst>
              <a:ext uri="{FF2B5EF4-FFF2-40B4-BE49-F238E27FC236}">
                <a16:creationId xmlns:a16="http://schemas.microsoft.com/office/drawing/2014/main" id="{B155482D-D563-CF03-D594-CDE729F5B5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A987B1-3175-0492-3BCC-D37FA5925EF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17829210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9BF0E-D714-D179-BF36-54EFEEA1AC87}"/>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9D4F994-6ABF-3431-C883-E97EDCAF2CA4}"/>
              </a:ext>
            </a:extLst>
          </p:cNvPr>
          <p:cNvSpPr>
            <a:spLocks noGrp="1"/>
          </p:cNvSpPr>
          <p:nvPr>
            <p:ph type="body" idx="1"/>
          </p:nvPr>
        </p:nvSpPr>
        <p:spPr>
          <a:xfrm>
            <a:off x="623888"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8315F92-851C-EDC2-3272-D43276841C7B}"/>
              </a:ext>
            </a:extLst>
          </p:cNvPr>
          <p:cNvSpPr>
            <a:spLocks noGrp="1"/>
          </p:cNvSpPr>
          <p:nvPr>
            <p:ph type="dt" sz="half" idx="10"/>
          </p:nvPr>
        </p:nvSpPr>
        <p:spPr/>
        <p:txBody>
          <a:bodyPr/>
          <a:lstStyle/>
          <a:p>
            <a:fld id="{1F27A27C-7C03-4DF9-9271-0253DDCAD5D7}" type="datetimeFigureOut">
              <a:rPr lang="en-GB" smtClean="0"/>
              <a:t>25/04/2024</a:t>
            </a:fld>
            <a:endParaRPr lang="en-GB"/>
          </a:p>
        </p:txBody>
      </p:sp>
      <p:sp>
        <p:nvSpPr>
          <p:cNvPr id="5" name="Footer Placeholder 4">
            <a:extLst>
              <a:ext uri="{FF2B5EF4-FFF2-40B4-BE49-F238E27FC236}">
                <a16:creationId xmlns:a16="http://schemas.microsoft.com/office/drawing/2014/main" id="{BA737899-076C-E684-E01D-5CA9FB75C3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82A60D-882F-092F-C1A9-A47F265D7C6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51593122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1170F-5DC1-8CA9-E396-E837F16E99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E9765E-D274-7835-EE41-245697BD0C94}"/>
              </a:ext>
            </a:extLst>
          </p:cNvPr>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76A3157-1BF6-33CD-6A71-1D09B4470FAF}"/>
              </a:ext>
            </a:extLst>
          </p:cNvPr>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B1F93E1-002B-04EF-A1BC-55D9C6F54C98}"/>
              </a:ext>
            </a:extLst>
          </p:cNvPr>
          <p:cNvSpPr>
            <a:spLocks noGrp="1"/>
          </p:cNvSpPr>
          <p:nvPr>
            <p:ph type="dt" sz="half" idx="10"/>
          </p:nvPr>
        </p:nvSpPr>
        <p:spPr/>
        <p:txBody>
          <a:bodyPr/>
          <a:lstStyle/>
          <a:p>
            <a:fld id="{1F27A27C-7C03-4DF9-9271-0253DDCAD5D7}" type="datetimeFigureOut">
              <a:rPr lang="en-GB" smtClean="0"/>
              <a:t>25/04/2024</a:t>
            </a:fld>
            <a:endParaRPr lang="en-GB"/>
          </a:p>
        </p:txBody>
      </p:sp>
      <p:sp>
        <p:nvSpPr>
          <p:cNvPr id="6" name="Footer Placeholder 5">
            <a:extLst>
              <a:ext uri="{FF2B5EF4-FFF2-40B4-BE49-F238E27FC236}">
                <a16:creationId xmlns:a16="http://schemas.microsoft.com/office/drawing/2014/main" id="{907EF001-E236-1DB4-DECB-499B2C117B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FEA03E-CFE6-87FF-6423-9750C6CC2309}"/>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906394781"/>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90271-EFDA-21E5-68DA-9C95F2538203}"/>
              </a:ext>
            </a:extLst>
          </p:cNvPr>
          <p:cNvSpPr>
            <a:spLocks noGrp="1"/>
          </p:cNvSpPr>
          <p:nvPr>
            <p:ph type="title"/>
          </p:nvPr>
        </p:nvSpPr>
        <p:spPr>
          <a:xfrm>
            <a:off x="629841" y="273844"/>
            <a:ext cx="7886700" cy="99417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CB15452-DA36-1D8A-7AC4-1C838B34ADF6}"/>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3078391-1798-22A1-D244-81F012646D17}"/>
              </a:ext>
            </a:extLst>
          </p:cNvPr>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EDA3E31-B9FE-9304-7FA3-20384526FDF3}"/>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25DC4658-F291-C351-8936-AAA3A31A2704}"/>
              </a:ext>
            </a:extLst>
          </p:cNvPr>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12777A8-F8F5-2647-E0B5-21903C7D9598}"/>
              </a:ext>
            </a:extLst>
          </p:cNvPr>
          <p:cNvSpPr>
            <a:spLocks noGrp="1"/>
          </p:cNvSpPr>
          <p:nvPr>
            <p:ph type="dt" sz="half" idx="10"/>
          </p:nvPr>
        </p:nvSpPr>
        <p:spPr/>
        <p:txBody>
          <a:bodyPr/>
          <a:lstStyle/>
          <a:p>
            <a:fld id="{1F27A27C-7C03-4DF9-9271-0253DDCAD5D7}" type="datetimeFigureOut">
              <a:rPr lang="en-GB" smtClean="0"/>
              <a:t>25/04/2024</a:t>
            </a:fld>
            <a:endParaRPr lang="en-GB"/>
          </a:p>
        </p:txBody>
      </p:sp>
      <p:sp>
        <p:nvSpPr>
          <p:cNvPr id="8" name="Footer Placeholder 7">
            <a:extLst>
              <a:ext uri="{FF2B5EF4-FFF2-40B4-BE49-F238E27FC236}">
                <a16:creationId xmlns:a16="http://schemas.microsoft.com/office/drawing/2014/main" id="{F92B3A24-84CA-7F11-ED82-3DB8D002957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92780E-12E0-2DE8-A419-73AD6ACD3C1C}"/>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812637387"/>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F0CE8-7A10-B8A9-8D33-350282ABB07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FD73703-37ED-A9D5-94C3-1D932B850CA1}"/>
              </a:ext>
            </a:extLst>
          </p:cNvPr>
          <p:cNvSpPr>
            <a:spLocks noGrp="1"/>
          </p:cNvSpPr>
          <p:nvPr>
            <p:ph type="dt" sz="half" idx="10"/>
          </p:nvPr>
        </p:nvSpPr>
        <p:spPr/>
        <p:txBody>
          <a:bodyPr/>
          <a:lstStyle/>
          <a:p>
            <a:fld id="{1F27A27C-7C03-4DF9-9271-0253DDCAD5D7}" type="datetimeFigureOut">
              <a:rPr lang="en-GB" smtClean="0"/>
              <a:t>25/04/2024</a:t>
            </a:fld>
            <a:endParaRPr lang="en-GB"/>
          </a:p>
        </p:txBody>
      </p:sp>
      <p:sp>
        <p:nvSpPr>
          <p:cNvPr id="4" name="Footer Placeholder 3">
            <a:extLst>
              <a:ext uri="{FF2B5EF4-FFF2-40B4-BE49-F238E27FC236}">
                <a16:creationId xmlns:a16="http://schemas.microsoft.com/office/drawing/2014/main" id="{F19242D2-A64F-F12A-4DF3-713399FBACB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35D36F4-4F50-74BE-6CD8-D56A1B8CFA9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84068780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EFB7E7-86A2-17E1-E602-CCD570BCF384}"/>
              </a:ext>
            </a:extLst>
          </p:cNvPr>
          <p:cNvSpPr>
            <a:spLocks noGrp="1"/>
          </p:cNvSpPr>
          <p:nvPr>
            <p:ph type="dt" sz="half" idx="10"/>
          </p:nvPr>
        </p:nvSpPr>
        <p:spPr/>
        <p:txBody>
          <a:bodyPr/>
          <a:lstStyle/>
          <a:p>
            <a:fld id="{1F27A27C-7C03-4DF9-9271-0253DDCAD5D7}" type="datetimeFigureOut">
              <a:rPr lang="en-GB" smtClean="0"/>
              <a:t>25/04/2024</a:t>
            </a:fld>
            <a:endParaRPr lang="en-GB"/>
          </a:p>
        </p:txBody>
      </p:sp>
      <p:sp>
        <p:nvSpPr>
          <p:cNvPr id="3" name="Footer Placeholder 2">
            <a:extLst>
              <a:ext uri="{FF2B5EF4-FFF2-40B4-BE49-F238E27FC236}">
                <a16:creationId xmlns:a16="http://schemas.microsoft.com/office/drawing/2014/main" id="{A32D6C60-766D-BA0A-F921-6EABB36DBBC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2F42204-7DAF-0798-5C66-064213AFF3C9}"/>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380378710"/>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A6F12-64BB-975D-92E2-DCBD44459886}"/>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F5CAE82-4F98-A589-54A3-B82EB1C02179}"/>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0684F46-E339-0297-B9F8-AA123D9538AC}"/>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AC6FBDA1-8FFB-18F3-50C6-2B9B5BFC1BC7}"/>
              </a:ext>
            </a:extLst>
          </p:cNvPr>
          <p:cNvSpPr>
            <a:spLocks noGrp="1"/>
          </p:cNvSpPr>
          <p:nvPr>
            <p:ph type="dt" sz="half" idx="10"/>
          </p:nvPr>
        </p:nvSpPr>
        <p:spPr/>
        <p:txBody>
          <a:bodyPr/>
          <a:lstStyle/>
          <a:p>
            <a:fld id="{1F27A27C-7C03-4DF9-9271-0253DDCAD5D7}" type="datetimeFigureOut">
              <a:rPr lang="en-GB" smtClean="0"/>
              <a:t>25/04/2024</a:t>
            </a:fld>
            <a:endParaRPr lang="en-GB"/>
          </a:p>
        </p:txBody>
      </p:sp>
      <p:sp>
        <p:nvSpPr>
          <p:cNvPr id="6" name="Footer Placeholder 5">
            <a:extLst>
              <a:ext uri="{FF2B5EF4-FFF2-40B4-BE49-F238E27FC236}">
                <a16:creationId xmlns:a16="http://schemas.microsoft.com/office/drawing/2014/main" id="{7BC391B0-D13E-3590-329F-702CA8F7EB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BFFEF6-EDAC-2DCD-E736-FD0419F2016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579272705"/>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6C2CC-BD45-D240-EAAE-E356B8D357E7}"/>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44FFBEF-CE3D-6095-E5DC-E17369B56128}"/>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99D582E2-6AD0-90ED-466B-53CBFBBBD1FB}"/>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B828AFF-096C-C910-9E2D-932FE43E9E4C}"/>
              </a:ext>
            </a:extLst>
          </p:cNvPr>
          <p:cNvSpPr>
            <a:spLocks noGrp="1"/>
          </p:cNvSpPr>
          <p:nvPr>
            <p:ph type="dt" sz="half" idx="10"/>
          </p:nvPr>
        </p:nvSpPr>
        <p:spPr/>
        <p:txBody>
          <a:bodyPr/>
          <a:lstStyle/>
          <a:p>
            <a:fld id="{1F27A27C-7C03-4DF9-9271-0253DDCAD5D7}" type="datetimeFigureOut">
              <a:rPr lang="en-GB" smtClean="0"/>
              <a:t>25/04/2024</a:t>
            </a:fld>
            <a:endParaRPr lang="en-GB"/>
          </a:p>
        </p:txBody>
      </p:sp>
      <p:sp>
        <p:nvSpPr>
          <p:cNvPr id="6" name="Footer Placeholder 5">
            <a:extLst>
              <a:ext uri="{FF2B5EF4-FFF2-40B4-BE49-F238E27FC236}">
                <a16:creationId xmlns:a16="http://schemas.microsoft.com/office/drawing/2014/main" id="{20690548-E925-36D7-72EF-9B50A28C56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BF4181-BC7D-5B5C-C080-44D66975557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63581414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AD9D0-7AF1-83AF-EB57-75819240361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DF8790E-ABD7-CC3B-8F1A-BEFCE6F7AE2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3D6123-9724-C5DE-F37E-0FEF7076FBBF}"/>
              </a:ext>
            </a:extLst>
          </p:cNvPr>
          <p:cNvSpPr>
            <a:spLocks noGrp="1"/>
          </p:cNvSpPr>
          <p:nvPr>
            <p:ph type="dt" sz="half" idx="10"/>
          </p:nvPr>
        </p:nvSpPr>
        <p:spPr/>
        <p:txBody>
          <a:bodyPr/>
          <a:lstStyle/>
          <a:p>
            <a:fld id="{1F27A27C-7C03-4DF9-9271-0253DDCAD5D7}" type="datetimeFigureOut">
              <a:rPr lang="en-GB" smtClean="0"/>
              <a:t>25/04/2024</a:t>
            </a:fld>
            <a:endParaRPr lang="en-GB"/>
          </a:p>
        </p:txBody>
      </p:sp>
      <p:sp>
        <p:nvSpPr>
          <p:cNvPr id="5" name="Footer Placeholder 4">
            <a:extLst>
              <a:ext uri="{FF2B5EF4-FFF2-40B4-BE49-F238E27FC236}">
                <a16:creationId xmlns:a16="http://schemas.microsoft.com/office/drawing/2014/main" id="{0A11E4B2-DCDD-C203-1A3C-AE1298EBA8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9C321B-8AB8-357B-480D-46CF94C01D2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4207101749"/>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99D497-DCFD-170C-EE01-5A8D4FA64AD6}"/>
              </a:ext>
            </a:extLst>
          </p:cNvPr>
          <p:cNvSpPr>
            <a:spLocks noGrp="1"/>
          </p:cNvSpPr>
          <p:nvPr>
            <p:ph type="title" orient="vert"/>
          </p:nvPr>
        </p:nvSpPr>
        <p:spPr>
          <a:xfrm>
            <a:off x="6543675" y="273844"/>
            <a:ext cx="1971675" cy="4358879"/>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A400B79-3955-E502-18BB-4B2C4B91CBD1}"/>
              </a:ext>
            </a:extLst>
          </p:cNvPr>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A53030-22BA-8A9D-39E0-4F8E701D3F87}"/>
              </a:ext>
            </a:extLst>
          </p:cNvPr>
          <p:cNvSpPr>
            <a:spLocks noGrp="1"/>
          </p:cNvSpPr>
          <p:nvPr>
            <p:ph type="dt" sz="half" idx="10"/>
          </p:nvPr>
        </p:nvSpPr>
        <p:spPr/>
        <p:txBody>
          <a:bodyPr/>
          <a:lstStyle/>
          <a:p>
            <a:fld id="{1F27A27C-7C03-4DF9-9271-0253DDCAD5D7}" type="datetimeFigureOut">
              <a:rPr lang="en-GB" smtClean="0"/>
              <a:t>25/04/2024</a:t>
            </a:fld>
            <a:endParaRPr lang="en-GB"/>
          </a:p>
        </p:txBody>
      </p:sp>
      <p:sp>
        <p:nvSpPr>
          <p:cNvPr id="5" name="Footer Placeholder 4">
            <a:extLst>
              <a:ext uri="{FF2B5EF4-FFF2-40B4-BE49-F238E27FC236}">
                <a16:creationId xmlns:a16="http://schemas.microsoft.com/office/drawing/2014/main" id="{9A387C68-55F1-D4A7-C5B5-4B26A146B8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6E3B5D-500B-8CF7-1D07-608E5CC15AC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13531191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1" name="Google Shape;11;p2"/>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2" name="Google Shape;12;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8374048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BB66D8-2635-98DF-C090-0AC8032D509E}"/>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389DEB8-8ED6-81E9-EC4E-CAE9902391EE}"/>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7207ED-2840-AB9F-EC5D-2A1B12734CF4}"/>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82000"/>
                  </a:schemeClr>
                </a:solidFill>
              </a:defRPr>
            </a:lvl1pPr>
          </a:lstStyle>
          <a:p>
            <a:fld id="{1F27A27C-7C03-4DF9-9271-0253DDCAD5D7}" type="datetimeFigureOut">
              <a:rPr lang="en-GB" smtClean="0"/>
              <a:t>25/04/2024</a:t>
            </a:fld>
            <a:endParaRPr lang="en-GB"/>
          </a:p>
        </p:txBody>
      </p:sp>
      <p:sp>
        <p:nvSpPr>
          <p:cNvPr id="5" name="Footer Placeholder 4">
            <a:extLst>
              <a:ext uri="{FF2B5EF4-FFF2-40B4-BE49-F238E27FC236}">
                <a16:creationId xmlns:a16="http://schemas.microsoft.com/office/drawing/2014/main" id="{6C6499DB-051F-9E9A-E41F-E034CFB2CA56}"/>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285D938-5083-00CA-1E86-BF5B98AFBF38}"/>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82000"/>
                  </a:schemeClr>
                </a:solidFill>
              </a:defRPr>
            </a:lvl1p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083788122"/>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Lst>
  <p:transition spd="slow">
    <p:fade thruBlk="1"/>
  </p:transition>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www.snappymaths.com/multiplication/multiplication.htm" TargetMode="External"/><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hyperlink" Target="https://mathsframe.co.uk/en/resources/resource/477/Multiplication-Tables-Check" TargetMode="External"/><Relationship Id="rId4" Type="http://schemas.openxmlformats.org/officeDocument/2006/relationships/hyperlink" Target="https://www.timestables.co.uk/games/"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27"/>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DF05ACD0-FF4A-4F8F-B5C5-6A4EBD0D1B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4C9AFA28-B5ED-4346-9AF7-68A157F16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4350" y="514350"/>
            <a:ext cx="8115300" cy="41148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30" name="Google Shape;30;p5"/>
          <p:cNvSpPr txBox="1"/>
          <p:nvPr/>
        </p:nvSpPr>
        <p:spPr>
          <a:xfrm>
            <a:off x="1104456" y="1035423"/>
            <a:ext cx="3421026" cy="1759671"/>
          </a:xfrm>
          <a:prstGeom prst="rect">
            <a:avLst/>
          </a:prstGeom>
        </p:spPr>
        <p:txBody>
          <a:bodyPr spcFirstLastPara="1" vert="horz" lIns="91440" tIns="45720" rIns="91440" bIns="45720" rtlCol="0" anchor="b" anchorCtr="0">
            <a:normAutofit/>
          </a:bodyPr>
          <a:lstStyle/>
          <a:p>
            <a:pPr marL="0" marR="0" lvl="0" indent="0" algn="ctr">
              <a:lnSpc>
                <a:spcPct val="90000"/>
              </a:lnSpc>
              <a:spcBef>
                <a:spcPct val="0"/>
              </a:spcBef>
              <a:spcAft>
                <a:spcPts val="600"/>
              </a:spcAft>
              <a:buClr>
                <a:srgbClr val="000000"/>
              </a:buClr>
              <a:buSzPts val="4300"/>
            </a:pPr>
            <a:r>
              <a:rPr lang="en-US" sz="2400" b="0" i="0" u="none" strike="noStrike" kern="1200" cap="none">
                <a:solidFill>
                  <a:srgbClr val="595959"/>
                </a:solidFill>
                <a:latin typeface="+mj-lt"/>
                <a:ea typeface="+mj-ea"/>
                <a:cs typeface="+mj-cs"/>
                <a:sym typeface="Arial"/>
              </a:rPr>
              <a:t>Year 4 Multiplication Tables Check (MTC) 2024</a:t>
            </a:r>
          </a:p>
        </p:txBody>
      </p:sp>
      <p:pic>
        <p:nvPicPr>
          <p:cNvPr id="2" name="image2.jpg">
            <a:extLst>
              <a:ext uri="{FF2B5EF4-FFF2-40B4-BE49-F238E27FC236}">
                <a16:creationId xmlns:a16="http://schemas.microsoft.com/office/drawing/2014/main" id="{DC7AE848-B1CB-9629-0BAA-C074D0686427}"/>
              </a:ext>
            </a:extLst>
          </p:cNvPr>
          <p:cNvPicPr/>
          <p:nvPr/>
        </p:nvPicPr>
        <p:blipFill>
          <a:blip r:embed="rId3"/>
          <a:stretch>
            <a:fillRect/>
          </a:stretch>
        </p:blipFill>
        <p:spPr>
          <a:xfrm>
            <a:off x="5108201" y="1101818"/>
            <a:ext cx="3013822" cy="2939863"/>
          </a:xfrm>
          <a:prstGeom prst="rect">
            <a:avLst/>
          </a:prstGeom>
        </p:spPr>
      </p:pic>
      <p:sp>
        <p:nvSpPr>
          <p:cNvPr id="28" name="Google Shape;28;p5"/>
          <p:cNvSpPr txBox="1">
            <a:spLocks noGrp="1"/>
          </p:cNvSpPr>
          <p:nvPr>
            <p:ph type="sldNum" idx="12"/>
          </p:nvPr>
        </p:nvSpPr>
        <p:spPr>
          <a:xfrm>
            <a:off x="6885432" y="4767262"/>
            <a:ext cx="2057400" cy="273844"/>
          </a:xfrm>
          <a:prstGeom prst="rect">
            <a:avLst/>
          </a:prstGeom>
        </p:spPr>
        <p:txBody>
          <a:bodyPr spcFirstLastPara="1" vert="horz" lIns="91440" tIns="45720" rIns="91440" bIns="45720" rtlCol="0" anchor="ctr" anchorCtr="0">
            <a:normAutofit/>
          </a:bodyPr>
          <a:lstStyle/>
          <a:p>
            <a:pPr lvl="0" indent="0">
              <a:lnSpc>
                <a:spcPct val="90000"/>
              </a:lnSpc>
              <a:spcBef>
                <a:spcPts val="0"/>
              </a:spcBef>
              <a:spcAft>
                <a:spcPts val="600"/>
              </a:spcAft>
              <a:buClr>
                <a:srgbClr val="000000"/>
              </a:buClr>
              <a:buSzPts val="1000"/>
              <a:buFont typeface="Arial"/>
              <a:buNone/>
            </a:pPr>
            <a:fld id="{00000000-1234-1234-1234-123412341234}" type="slidenum">
              <a:rPr lang="en-US" sz="700">
                <a:solidFill>
                  <a:schemeClr val="tx1">
                    <a:tint val="75000"/>
                  </a:schemeClr>
                </a:solidFill>
                <a:latin typeface="+mn-lt"/>
                <a:ea typeface="+mn-ea"/>
                <a:cs typeface="+mn-cs"/>
              </a:rPr>
              <a:pPr lvl="0" indent="0">
                <a:lnSpc>
                  <a:spcPct val="90000"/>
                </a:lnSpc>
                <a:spcBef>
                  <a:spcPts val="0"/>
                </a:spcBef>
                <a:spcAft>
                  <a:spcPts val="600"/>
                </a:spcAft>
                <a:buClr>
                  <a:srgbClr val="000000"/>
                </a:buClr>
                <a:buSzPts val="1000"/>
                <a:buFont typeface="Arial"/>
                <a:buNone/>
              </a:pPr>
              <a:t>1</a:t>
            </a:fld>
            <a:endParaRPr lang="en-US" sz="700">
              <a:solidFill>
                <a:schemeClr val="tx1">
                  <a:tint val="75000"/>
                </a:schemeClr>
              </a:solidFill>
              <a:latin typeface="+mn-lt"/>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34"/>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635" y="514350"/>
            <a:ext cx="8100729" cy="411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Google Shape;35;p6"/>
          <p:cNvSpPr txBox="1">
            <a:spLocks noGrp="1"/>
          </p:cNvSpPr>
          <p:nvPr>
            <p:ph type="title"/>
          </p:nvPr>
        </p:nvSpPr>
        <p:spPr>
          <a:xfrm>
            <a:off x="1212040" y="945852"/>
            <a:ext cx="6719920" cy="666270"/>
          </a:xfrm>
          <a:prstGeom prst="rect">
            <a:avLst/>
          </a:prstGeom>
        </p:spPr>
        <p:txBody>
          <a:bodyPr spcFirstLastPara="1" vert="horz" lIns="91440" tIns="45720" rIns="91440" bIns="45720" rtlCol="0" anchor="b" anchorCtr="0">
            <a:normAutofit/>
          </a:bodyPr>
          <a:lstStyle/>
          <a:p>
            <a:pPr marL="0" lvl="0" indent="0" algn="ctr" defTabSz="914400">
              <a:lnSpc>
                <a:spcPct val="90000"/>
              </a:lnSpc>
              <a:spcBef>
                <a:spcPct val="0"/>
              </a:spcBef>
              <a:spcAft>
                <a:spcPts val="0"/>
              </a:spcAft>
              <a:buSzPts val="2800"/>
            </a:pPr>
            <a:r>
              <a:rPr lang="en-US" sz="2000" kern="1200">
                <a:solidFill>
                  <a:schemeClr val="tx1">
                    <a:lumMod val="65000"/>
                    <a:lumOff val="35000"/>
                  </a:schemeClr>
                </a:solidFill>
                <a:latin typeface="+mj-lt"/>
                <a:ea typeface="+mj-ea"/>
                <a:cs typeface="+mj-cs"/>
              </a:rPr>
              <a:t>I</a:t>
            </a:r>
            <a:r>
              <a:rPr lang="en-US" sz="2000" b="1" u="sng" kern="1200">
                <a:solidFill>
                  <a:schemeClr val="tx1">
                    <a:lumMod val="65000"/>
                    <a:lumOff val="35000"/>
                  </a:schemeClr>
                </a:solidFill>
                <a:latin typeface="+mj-lt"/>
                <a:ea typeface="+mj-ea"/>
                <a:cs typeface="+mj-cs"/>
              </a:rPr>
              <a:t>mportant information about multiplication tables check (MTC):</a:t>
            </a:r>
          </a:p>
        </p:txBody>
      </p:sp>
      <p:sp>
        <p:nvSpPr>
          <p:cNvPr id="36" name="Google Shape;36;p6"/>
          <p:cNvSpPr txBox="1">
            <a:spLocks noGrp="1"/>
          </p:cNvSpPr>
          <p:nvPr>
            <p:ph type="body" idx="1"/>
          </p:nvPr>
        </p:nvSpPr>
        <p:spPr>
          <a:xfrm>
            <a:off x="1212040" y="1820537"/>
            <a:ext cx="6719919" cy="2377111"/>
          </a:xfrm>
          <a:prstGeom prst="rect">
            <a:avLst/>
          </a:prstGeom>
        </p:spPr>
        <p:txBody>
          <a:bodyPr spcFirstLastPara="1" vert="horz" lIns="91440" tIns="45720" rIns="91440" bIns="45720" rtlCol="0" anchor="t" anchorCtr="0">
            <a:normAutofit/>
          </a:bodyPr>
          <a:lstStyle/>
          <a:p>
            <a:pPr marL="457200" lvl="0" indent="-228600" defTabSz="914400">
              <a:lnSpc>
                <a:spcPct val="90000"/>
              </a:lnSpc>
              <a:spcBef>
                <a:spcPts val="0"/>
              </a:spcBef>
              <a:spcAft>
                <a:spcPts val="600"/>
              </a:spcAft>
              <a:buSzPts val="1800"/>
              <a:buFont typeface="Arial" panose="020B0604020202020204" pitchFamily="34" charset="0"/>
              <a:buChar char="•"/>
            </a:pPr>
            <a:r>
              <a:rPr lang="en-US" sz="1500">
                <a:solidFill>
                  <a:schemeClr val="tx1">
                    <a:lumMod val="65000"/>
                    <a:lumOff val="35000"/>
                  </a:schemeClr>
                </a:solidFill>
                <a:latin typeface="+mn-lt"/>
                <a:ea typeface="+mn-ea"/>
                <a:cs typeface="+mn-cs"/>
              </a:rPr>
              <a:t>The MTC determines if Year 4 children can fluently recall their multiplication tables.</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15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1500">
                <a:solidFill>
                  <a:schemeClr val="tx1">
                    <a:lumMod val="65000"/>
                    <a:lumOff val="35000"/>
                  </a:schemeClr>
                </a:solidFill>
                <a:latin typeface="+mn-lt"/>
                <a:ea typeface="+mn-ea"/>
                <a:cs typeface="+mn-cs"/>
              </a:rPr>
              <a:t>They are designed to help schools identify which children require more support to learn their times tables. </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15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1500">
                <a:solidFill>
                  <a:schemeClr val="tx1">
                    <a:lumMod val="65000"/>
                    <a:lumOff val="35000"/>
                  </a:schemeClr>
                </a:solidFill>
                <a:latin typeface="+mn-lt"/>
                <a:ea typeface="+mn-ea"/>
                <a:cs typeface="+mn-cs"/>
              </a:rPr>
              <a:t>There is no ‘pass’ rate or threshold which means that, unlike the Phonics Screening Check, children will not be expected to re-sit the check. </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1500">
              <a:solidFill>
                <a:schemeClr val="tx1">
                  <a:lumMod val="65000"/>
                  <a:lumOff val="35000"/>
                </a:schemeClr>
              </a:solidFill>
              <a:latin typeface="+mn-lt"/>
              <a:ea typeface="+mn-ea"/>
              <a:cs typeface="+mn-cs"/>
            </a:endParaRPr>
          </a:p>
          <a:p>
            <a:pPr marL="0" lvl="0" indent="-228600" defTabSz="914400">
              <a:lnSpc>
                <a:spcPct val="90000"/>
              </a:lnSpc>
              <a:spcBef>
                <a:spcPts val="0"/>
              </a:spcBef>
              <a:spcAft>
                <a:spcPts val="600"/>
              </a:spcAft>
              <a:buSzPts val="1800"/>
              <a:buFont typeface="Arial" panose="020B0604020202020204" pitchFamily="34" charset="0"/>
              <a:buChar char="•"/>
            </a:pPr>
            <a:endParaRPr lang="en-US" sz="1500">
              <a:solidFill>
                <a:schemeClr val="tx1">
                  <a:lumMod val="65000"/>
                  <a:lumOff val="35000"/>
                </a:schemeClr>
              </a:solidFill>
              <a:latin typeface="+mn-lt"/>
              <a:ea typeface="+mn-ea"/>
              <a:cs typeface="+mn-cs"/>
            </a:endParaRPr>
          </a:p>
        </p:txBody>
      </p:sp>
      <p:sp>
        <p:nvSpPr>
          <p:cNvPr id="37" name="Google Shape;37;p6"/>
          <p:cNvSpPr txBox="1">
            <a:spLocks noGrp="1"/>
          </p:cNvSpPr>
          <p:nvPr>
            <p:ph type="sldNum" idx="12"/>
          </p:nvPr>
        </p:nvSpPr>
        <p:spPr>
          <a:xfrm>
            <a:off x="6885432" y="4767262"/>
            <a:ext cx="2057400" cy="273844"/>
          </a:xfrm>
          <a:prstGeom prst="rect">
            <a:avLst/>
          </a:prstGeom>
        </p:spPr>
        <p:txBody>
          <a:bodyPr spcFirstLastPara="1" vert="horz" lIns="91440" tIns="45720" rIns="91440" bIns="45720" rtlCol="0" anchor="ctr" anchorCtr="0">
            <a:normAutofit/>
          </a:bodyPr>
          <a:lstStyle/>
          <a:p>
            <a:pPr lvl="0" indent="0">
              <a:spcBef>
                <a:spcPts val="0"/>
              </a:spcBef>
              <a:spcAft>
                <a:spcPts val="600"/>
              </a:spcAft>
              <a:buSzPts val="1000"/>
              <a:buNone/>
            </a:pPr>
            <a:fld id="{00000000-1234-1234-1234-123412341234}" type="slidenum">
              <a:rPr lang="en-US" sz="600">
                <a:solidFill>
                  <a:srgbClr val="595959"/>
                </a:solidFill>
                <a:latin typeface="+mn-lt"/>
                <a:ea typeface="+mn-ea"/>
                <a:cs typeface="+mn-cs"/>
              </a:rPr>
              <a:pPr lvl="0" indent="0">
                <a:spcBef>
                  <a:spcPts val="0"/>
                </a:spcBef>
                <a:spcAft>
                  <a:spcPts val="600"/>
                </a:spcAft>
                <a:buSzPts val="1000"/>
                <a:buNone/>
              </a:pPr>
              <a:t>2</a:t>
            </a:fld>
            <a:endParaRPr lang="en-US" sz="600">
              <a:solidFill>
                <a:srgbClr val="595959"/>
              </a:solidFill>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2" end="2"/>
                                            </p:txEl>
                                          </p:spTgt>
                                        </p:tgtEl>
                                        <p:attrNameLst>
                                          <p:attrName>style.visibility</p:attrName>
                                        </p:attrNameLst>
                                      </p:cBhvr>
                                      <p:to>
                                        <p:strVal val="visible"/>
                                      </p:to>
                                    </p:set>
                                    <p:animEffect transition="in" filter="fade">
                                      <p:cBhvr>
                                        <p:cTn id="17" dur="500"/>
                                        <p:tgtEl>
                                          <p:spTgt spid="3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3" end="3"/>
                                            </p:txEl>
                                          </p:spTgt>
                                        </p:tgtEl>
                                        <p:attrNameLst>
                                          <p:attrName>style.visibility</p:attrName>
                                        </p:attrNameLst>
                                      </p:cBhvr>
                                      <p:to>
                                        <p:strVal val="visible"/>
                                      </p:to>
                                    </p:set>
                                    <p:animEffect transition="in" filter="fade">
                                      <p:cBhvr>
                                        <p:cTn id="22" dur="500"/>
                                        <p:tgtEl>
                                          <p:spTgt spid="3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4" end="4"/>
                                            </p:txEl>
                                          </p:spTgt>
                                        </p:tgtEl>
                                        <p:attrNameLst>
                                          <p:attrName>style.visibility</p:attrName>
                                        </p:attrNameLst>
                                      </p:cBhvr>
                                      <p:to>
                                        <p:strVal val="visible"/>
                                      </p:to>
                                    </p:set>
                                    <p:animEffect transition="in" filter="fade">
                                      <p:cBhvr>
                                        <p:cTn id="27" dur="500"/>
                                        <p:tgtEl>
                                          <p:spTgt spid="3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5" end="5"/>
                                            </p:txEl>
                                          </p:spTgt>
                                        </p:tgtEl>
                                        <p:attrNameLst>
                                          <p:attrName>style.visibility</p:attrName>
                                        </p:attrNameLst>
                                      </p:cBhvr>
                                      <p:to>
                                        <p:strVal val="visible"/>
                                      </p:to>
                                    </p:set>
                                    <p:animEffect transition="in" filter="fade">
                                      <p:cBhvr>
                                        <p:cTn id="32" dur="500"/>
                                        <p:tgtEl>
                                          <p:spTgt spid="3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6" end="6"/>
                                            </p:txEl>
                                          </p:spTgt>
                                        </p:tgtEl>
                                        <p:attrNameLst>
                                          <p:attrName>style.visibility</p:attrName>
                                        </p:attrNameLst>
                                      </p:cBhvr>
                                      <p:to>
                                        <p:strVal val="visible"/>
                                      </p:to>
                                    </p:set>
                                    <p:animEffect transition="in" filter="fade">
                                      <p:cBhvr>
                                        <p:cTn id="37" dur="500"/>
                                        <p:tgtEl>
                                          <p:spTgt spid="3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41"/>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635" y="514350"/>
            <a:ext cx="8100729" cy="411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Google Shape;42;p7"/>
          <p:cNvSpPr txBox="1">
            <a:spLocks noGrp="1"/>
          </p:cNvSpPr>
          <p:nvPr>
            <p:ph type="title"/>
          </p:nvPr>
        </p:nvSpPr>
        <p:spPr>
          <a:xfrm>
            <a:off x="1212040" y="945852"/>
            <a:ext cx="6719920" cy="666270"/>
          </a:xfrm>
          <a:prstGeom prst="rect">
            <a:avLst/>
          </a:prstGeom>
        </p:spPr>
        <p:txBody>
          <a:bodyPr spcFirstLastPara="1" vert="horz" lIns="91440" tIns="45720" rIns="91440" bIns="45720" rtlCol="0" anchor="b" anchorCtr="0">
            <a:normAutofit/>
          </a:bodyPr>
          <a:lstStyle/>
          <a:p>
            <a:pPr marL="0" lvl="0" indent="0" algn="ctr" defTabSz="914400">
              <a:lnSpc>
                <a:spcPct val="90000"/>
              </a:lnSpc>
              <a:spcBef>
                <a:spcPct val="0"/>
              </a:spcBef>
              <a:spcAft>
                <a:spcPts val="0"/>
              </a:spcAft>
              <a:buSzPts val="2800"/>
            </a:pPr>
            <a:r>
              <a:rPr lang="en-US" sz="2400" b="1" u="sng" kern="1200">
                <a:solidFill>
                  <a:schemeClr val="tx1">
                    <a:lumMod val="65000"/>
                    <a:lumOff val="35000"/>
                  </a:schemeClr>
                </a:solidFill>
                <a:latin typeface="+mj-lt"/>
                <a:ea typeface="+mj-ea"/>
                <a:cs typeface="+mj-cs"/>
              </a:rPr>
              <a:t>When the check will take place:</a:t>
            </a:r>
          </a:p>
        </p:txBody>
      </p:sp>
      <p:sp>
        <p:nvSpPr>
          <p:cNvPr id="43" name="Google Shape;43;p7"/>
          <p:cNvSpPr txBox="1">
            <a:spLocks noGrp="1"/>
          </p:cNvSpPr>
          <p:nvPr>
            <p:ph type="body" idx="1"/>
          </p:nvPr>
        </p:nvSpPr>
        <p:spPr>
          <a:xfrm>
            <a:off x="1212040" y="1820537"/>
            <a:ext cx="6719919" cy="2377111"/>
          </a:xfrm>
          <a:prstGeom prst="rect">
            <a:avLst/>
          </a:prstGeom>
        </p:spPr>
        <p:txBody>
          <a:bodyPr spcFirstLastPara="1" vert="horz" lIns="91440" tIns="45720" rIns="91440" bIns="45720" rtlCol="0" anchor="t" anchorCtr="0">
            <a:normAutofit/>
          </a:bodyPr>
          <a:lstStyle/>
          <a:p>
            <a:pPr lvl="0" indent="-228600" defTabSz="914400">
              <a:lnSpc>
                <a:spcPct val="90000"/>
              </a:lnSpc>
              <a:spcAft>
                <a:spcPts val="600"/>
              </a:spcAft>
              <a:buFont typeface="Arial" panose="020B0604020202020204" pitchFamily="34" charset="0"/>
              <a:buChar char="•"/>
            </a:pPr>
            <a:r>
              <a:rPr lang="en-US" sz="1400">
                <a:solidFill>
                  <a:schemeClr val="tx1">
                    <a:lumMod val="65000"/>
                    <a:lumOff val="35000"/>
                  </a:schemeClr>
                </a:solidFill>
                <a:latin typeface="+mn-lt"/>
                <a:ea typeface="+mn-ea"/>
                <a:cs typeface="+mn-cs"/>
              </a:rPr>
              <a:t>between Monday 3 June and Friday 14 June</a:t>
            </a:r>
          </a:p>
          <a:p>
            <a:pPr marL="114300" lvl="0" indent="-228600" defTabSz="914400">
              <a:lnSpc>
                <a:spcPct val="90000"/>
              </a:lnSpc>
              <a:spcAft>
                <a:spcPts val="600"/>
              </a:spcAft>
              <a:buFont typeface="Arial" panose="020B0604020202020204" pitchFamily="34" charset="0"/>
              <a:buChar char="•"/>
            </a:pPr>
            <a:endParaRPr lang="en-US" sz="14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1400">
                <a:solidFill>
                  <a:schemeClr val="tx1">
                    <a:lumMod val="65000"/>
                    <a:lumOff val="35000"/>
                  </a:schemeClr>
                </a:solidFill>
                <a:latin typeface="+mn-lt"/>
                <a:ea typeface="+mn-ea"/>
                <a:cs typeface="+mn-cs"/>
              </a:rPr>
              <a:t>There is no set day to administer the check and children are not expected to take the check at the same time. </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14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1400">
                <a:solidFill>
                  <a:schemeClr val="tx1">
                    <a:lumMod val="65000"/>
                    <a:lumOff val="35000"/>
                  </a:schemeClr>
                </a:solidFill>
                <a:latin typeface="+mn-lt"/>
                <a:ea typeface="+mn-ea"/>
                <a:cs typeface="+mn-cs"/>
              </a:rPr>
              <a:t>All eligible Year 4 children in England will be required to take the check. </a:t>
            </a:r>
          </a:p>
          <a:p>
            <a:pPr marL="457200" lvl="0" indent="-228600" defTabSz="914400">
              <a:lnSpc>
                <a:spcPct val="90000"/>
              </a:lnSpc>
              <a:spcBef>
                <a:spcPts val="0"/>
              </a:spcBef>
              <a:spcAft>
                <a:spcPts val="600"/>
              </a:spcAft>
              <a:buFont typeface="Arial" panose="020B0604020202020204" pitchFamily="34" charset="0"/>
              <a:buChar char="•"/>
            </a:pPr>
            <a:endParaRPr lang="en-US" sz="14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1400">
                <a:solidFill>
                  <a:schemeClr val="tx1">
                    <a:lumMod val="65000"/>
                    <a:lumOff val="35000"/>
                  </a:schemeClr>
                </a:solidFill>
                <a:latin typeface="+mn-lt"/>
                <a:ea typeface="+mn-ea"/>
                <a:cs typeface="+mn-cs"/>
              </a:rPr>
              <a:t>There is a ‘Try it out’ area, provided by the DfE, which will take place in school.</a:t>
            </a:r>
          </a:p>
          <a:p>
            <a:pPr marL="0" lvl="0" indent="-228600" defTabSz="914400">
              <a:lnSpc>
                <a:spcPct val="90000"/>
              </a:lnSpc>
              <a:spcBef>
                <a:spcPts val="0"/>
              </a:spcBef>
              <a:spcAft>
                <a:spcPts val="600"/>
              </a:spcAft>
              <a:buSzPts val="1800"/>
              <a:buFont typeface="Arial" panose="020B0604020202020204" pitchFamily="34" charset="0"/>
              <a:buChar char="•"/>
            </a:pPr>
            <a:endParaRPr lang="en-US" sz="1400">
              <a:solidFill>
                <a:schemeClr val="tx1">
                  <a:lumMod val="65000"/>
                  <a:lumOff val="35000"/>
                </a:schemeClr>
              </a:solidFill>
              <a:latin typeface="+mn-lt"/>
              <a:ea typeface="+mn-ea"/>
              <a:cs typeface="+mn-cs"/>
            </a:endParaRPr>
          </a:p>
        </p:txBody>
      </p:sp>
      <p:sp>
        <p:nvSpPr>
          <p:cNvPr id="44" name="Google Shape;44;p7"/>
          <p:cNvSpPr txBox="1">
            <a:spLocks noGrp="1"/>
          </p:cNvSpPr>
          <p:nvPr>
            <p:ph type="sldNum" idx="12"/>
          </p:nvPr>
        </p:nvSpPr>
        <p:spPr>
          <a:xfrm>
            <a:off x="6885432" y="4767262"/>
            <a:ext cx="2057400" cy="273844"/>
          </a:xfrm>
          <a:prstGeom prst="rect">
            <a:avLst/>
          </a:prstGeom>
        </p:spPr>
        <p:txBody>
          <a:bodyPr spcFirstLastPara="1" vert="horz" lIns="91440" tIns="45720" rIns="91440" bIns="45720" rtlCol="0" anchor="ctr" anchorCtr="0">
            <a:normAutofit/>
          </a:bodyPr>
          <a:lstStyle/>
          <a:p>
            <a:pPr lvl="0" indent="0">
              <a:spcBef>
                <a:spcPts val="0"/>
              </a:spcBef>
              <a:spcAft>
                <a:spcPts val="600"/>
              </a:spcAft>
              <a:buSzPts val="1000"/>
              <a:buNone/>
            </a:pPr>
            <a:fld id="{00000000-1234-1234-1234-123412341234}" type="slidenum">
              <a:rPr lang="en-US" sz="600">
                <a:solidFill>
                  <a:srgbClr val="595959"/>
                </a:solidFill>
                <a:latin typeface="+mn-lt"/>
                <a:ea typeface="+mn-ea"/>
                <a:cs typeface="+mn-cs"/>
              </a:rPr>
              <a:pPr lvl="0" indent="0">
                <a:spcBef>
                  <a:spcPts val="0"/>
                </a:spcBef>
                <a:spcAft>
                  <a:spcPts val="600"/>
                </a:spcAft>
                <a:buSzPts val="1000"/>
                <a:buNone/>
              </a:pPr>
              <a:t>3</a:t>
            </a:fld>
            <a:endParaRPr lang="en-US" sz="600">
              <a:solidFill>
                <a:srgbClr val="595959"/>
              </a:solidFill>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48"/>
        <p:cNvGrpSpPr/>
        <p:nvPr/>
      </p:nvGrpSpPr>
      <p:grpSpPr>
        <a:xfrm>
          <a:off x="0" y="0"/>
          <a:ext cx="0" cy="0"/>
          <a:chOff x="0" y="0"/>
          <a:chExt cx="0" cy="0"/>
        </a:xfrm>
      </p:grpSpPr>
      <p:sp useBgFill="1">
        <p:nvSpPr>
          <p:cNvPr id="56" name="Rectangle 55">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635" y="514350"/>
            <a:ext cx="8100729" cy="411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Google Shape;49;p8"/>
          <p:cNvSpPr txBox="1">
            <a:spLocks noGrp="1"/>
          </p:cNvSpPr>
          <p:nvPr>
            <p:ph type="title"/>
          </p:nvPr>
        </p:nvSpPr>
        <p:spPr>
          <a:xfrm>
            <a:off x="1212040" y="945852"/>
            <a:ext cx="6719920" cy="666270"/>
          </a:xfrm>
          <a:prstGeom prst="rect">
            <a:avLst/>
          </a:prstGeom>
        </p:spPr>
        <p:txBody>
          <a:bodyPr spcFirstLastPara="1" vert="horz" lIns="91440" tIns="45720" rIns="91440" bIns="45720" rtlCol="0" anchor="b" anchorCtr="0">
            <a:normAutofit/>
          </a:bodyPr>
          <a:lstStyle/>
          <a:p>
            <a:pPr marL="0" lvl="0" indent="0" algn="ctr" defTabSz="914400">
              <a:lnSpc>
                <a:spcPct val="90000"/>
              </a:lnSpc>
              <a:spcBef>
                <a:spcPct val="0"/>
              </a:spcBef>
              <a:spcAft>
                <a:spcPts val="0"/>
              </a:spcAft>
              <a:buSzPts val="2800"/>
            </a:pPr>
            <a:r>
              <a:rPr lang="en-US" sz="2400" b="1" u="sng" kern="1200">
                <a:solidFill>
                  <a:schemeClr val="tx1">
                    <a:lumMod val="65000"/>
                    <a:lumOff val="35000"/>
                  </a:schemeClr>
                </a:solidFill>
                <a:latin typeface="+mj-lt"/>
                <a:ea typeface="+mj-ea"/>
                <a:cs typeface="+mj-cs"/>
              </a:rPr>
              <a:t>How the check is carried out:</a:t>
            </a:r>
          </a:p>
        </p:txBody>
      </p:sp>
      <p:sp>
        <p:nvSpPr>
          <p:cNvPr id="50" name="Google Shape;50;p8"/>
          <p:cNvSpPr txBox="1">
            <a:spLocks noGrp="1"/>
          </p:cNvSpPr>
          <p:nvPr>
            <p:ph type="body" idx="1"/>
          </p:nvPr>
        </p:nvSpPr>
        <p:spPr>
          <a:xfrm>
            <a:off x="1212040" y="1820537"/>
            <a:ext cx="6719919" cy="2377111"/>
          </a:xfrm>
          <a:prstGeom prst="rect">
            <a:avLst/>
          </a:prstGeom>
        </p:spPr>
        <p:txBody>
          <a:bodyPr spcFirstLastPara="1" vert="horz" lIns="91440" tIns="45720" rIns="91440" bIns="45720" rtlCol="0" anchor="t" anchorCtr="0">
            <a:normAutofit/>
          </a:bodyPr>
          <a:lstStyle/>
          <a:p>
            <a:pPr marL="457200" lvl="0" indent="-228600" defTabSz="914400">
              <a:lnSpc>
                <a:spcPct val="90000"/>
              </a:lnSpc>
              <a:spcBef>
                <a:spcPts val="0"/>
              </a:spcBef>
              <a:spcAft>
                <a:spcPts val="600"/>
              </a:spcAft>
              <a:buSzPts val="1800"/>
              <a:buFont typeface="Arial" panose="020B0604020202020204" pitchFamily="34" charset="0"/>
              <a:buChar char="•"/>
            </a:pPr>
            <a:r>
              <a:rPr lang="en-US" sz="800">
                <a:solidFill>
                  <a:schemeClr val="tx1">
                    <a:lumMod val="65000"/>
                    <a:lumOff val="35000"/>
                  </a:schemeClr>
                </a:solidFill>
                <a:latin typeface="+mn-lt"/>
                <a:ea typeface="+mn-ea"/>
                <a:cs typeface="+mn-cs"/>
              </a:rPr>
              <a:t>The check will be fully digital.</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8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800">
                <a:solidFill>
                  <a:schemeClr val="tx1">
                    <a:lumMod val="65000"/>
                    <a:lumOff val="35000"/>
                  </a:schemeClr>
                </a:solidFill>
                <a:latin typeface="+mn-lt"/>
                <a:ea typeface="+mn-ea"/>
                <a:cs typeface="+mn-cs"/>
              </a:rPr>
              <a:t>Answers will be entered using a keyboard, by pressing digits using a mouse or using an on-screen number pad.</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8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800">
                <a:solidFill>
                  <a:schemeClr val="tx1">
                    <a:lumMod val="65000"/>
                    <a:lumOff val="35000"/>
                  </a:schemeClr>
                </a:solidFill>
                <a:latin typeface="+mn-lt"/>
                <a:ea typeface="+mn-ea"/>
                <a:cs typeface="+mn-cs"/>
              </a:rPr>
              <a:t>Usually, the check will take less than 5 minutes for each child. </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8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800">
                <a:solidFill>
                  <a:schemeClr val="tx1">
                    <a:lumMod val="65000"/>
                    <a:lumOff val="35000"/>
                  </a:schemeClr>
                </a:solidFill>
                <a:latin typeface="+mn-lt"/>
                <a:ea typeface="+mn-ea"/>
                <a:cs typeface="+mn-cs"/>
              </a:rPr>
              <a:t>The children will have 6 seconds from the time the question appears to input their answer. (6 seconds per answer means that children must be able to read, recall and enter their response within that time.  Whatever is written in the answer box at the end of 6 seconds will be counted as the answer.)</a:t>
            </a:r>
          </a:p>
          <a:p>
            <a:pPr marL="457200" lvl="0" indent="-228600" defTabSz="914400">
              <a:lnSpc>
                <a:spcPct val="90000"/>
              </a:lnSpc>
              <a:spcBef>
                <a:spcPts val="0"/>
              </a:spcBef>
              <a:spcAft>
                <a:spcPts val="600"/>
              </a:spcAft>
              <a:buSzPts val="1800"/>
              <a:buFont typeface="Arial" panose="020B0604020202020204" pitchFamily="34" charset="0"/>
              <a:buChar char="•"/>
            </a:pPr>
            <a:r>
              <a:rPr lang="en-US" sz="800">
                <a:solidFill>
                  <a:schemeClr val="tx1">
                    <a:lumMod val="65000"/>
                    <a:lumOff val="35000"/>
                  </a:schemeClr>
                </a:solidFill>
                <a:latin typeface="+mn-lt"/>
                <a:ea typeface="+mn-ea"/>
                <a:cs typeface="+mn-cs"/>
              </a:rPr>
              <a:t> </a:t>
            </a:r>
          </a:p>
          <a:p>
            <a:pPr marL="457200" lvl="0" indent="-228600" defTabSz="914400">
              <a:lnSpc>
                <a:spcPct val="90000"/>
              </a:lnSpc>
              <a:spcBef>
                <a:spcPts val="0"/>
              </a:spcBef>
              <a:spcAft>
                <a:spcPts val="600"/>
              </a:spcAft>
              <a:buSzPts val="1800"/>
              <a:buFont typeface="Arial" panose="020B0604020202020204" pitchFamily="34" charset="0"/>
              <a:buChar char="•"/>
            </a:pPr>
            <a:r>
              <a:rPr lang="en-US" sz="800">
                <a:solidFill>
                  <a:schemeClr val="tx1">
                    <a:lumMod val="65000"/>
                    <a:lumOff val="35000"/>
                  </a:schemeClr>
                </a:solidFill>
                <a:latin typeface="+mn-lt"/>
                <a:ea typeface="+mn-ea"/>
                <a:cs typeface="+mn-cs"/>
              </a:rPr>
              <a:t>There will be a total of 25 questions with a 3 second pause in-between questions. </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8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800">
                <a:solidFill>
                  <a:schemeClr val="tx1">
                    <a:lumMod val="65000"/>
                    <a:lumOff val="35000"/>
                  </a:schemeClr>
                </a:solidFill>
                <a:latin typeface="+mn-lt"/>
                <a:ea typeface="+mn-ea"/>
                <a:cs typeface="+mn-cs"/>
              </a:rPr>
              <a:t>There will be 3 practice questions before the check begins. </a:t>
            </a:r>
          </a:p>
        </p:txBody>
      </p:sp>
      <p:sp>
        <p:nvSpPr>
          <p:cNvPr id="51" name="Google Shape;51;p8"/>
          <p:cNvSpPr txBox="1">
            <a:spLocks noGrp="1"/>
          </p:cNvSpPr>
          <p:nvPr>
            <p:ph type="sldNum" idx="12"/>
          </p:nvPr>
        </p:nvSpPr>
        <p:spPr>
          <a:xfrm>
            <a:off x="6885432" y="4767262"/>
            <a:ext cx="2057400" cy="273844"/>
          </a:xfrm>
          <a:prstGeom prst="rect">
            <a:avLst/>
          </a:prstGeom>
        </p:spPr>
        <p:txBody>
          <a:bodyPr spcFirstLastPara="1" vert="horz" lIns="91440" tIns="45720" rIns="91440" bIns="45720" rtlCol="0" anchor="ctr" anchorCtr="0">
            <a:normAutofit/>
          </a:bodyPr>
          <a:lstStyle/>
          <a:p>
            <a:pPr lvl="0" indent="0">
              <a:spcBef>
                <a:spcPts val="0"/>
              </a:spcBef>
              <a:spcAft>
                <a:spcPts val="600"/>
              </a:spcAft>
              <a:buSzPts val="1000"/>
              <a:buNone/>
            </a:pPr>
            <a:fld id="{00000000-1234-1234-1234-123412341234}" type="slidenum">
              <a:rPr lang="en-US" sz="600">
                <a:solidFill>
                  <a:srgbClr val="595959"/>
                </a:solidFill>
                <a:latin typeface="+mn-lt"/>
                <a:ea typeface="+mn-ea"/>
                <a:cs typeface="+mn-cs"/>
              </a:rPr>
              <a:pPr lvl="0" indent="0">
                <a:spcBef>
                  <a:spcPts val="0"/>
                </a:spcBef>
                <a:spcAft>
                  <a:spcPts val="600"/>
                </a:spcAft>
                <a:buSzPts val="1000"/>
                <a:buNone/>
              </a:pPr>
              <a:t>4</a:t>
            </a:fld>
            <a:endParaRPr lang="en-US" sz="600">
              <a:solidFill>
                <a:srgbClr val="595959"/>
              </a:solidFill>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0">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0">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0">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0">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0">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5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55"/>
        <p:cNvGrpSpPr/>
        <p:nvPr/>
      </p:nvGrpSpPr>
      <p:grpSpPr>
        <a:xfrm>
          <a:off x="0" y="0"/>
          <a:ext cx="0" cy="0"/>
          <a:chOff x="0" y="0"/>
          <a:chExt cx="0" cy="0"/>
        </a:xfrm>
      </p:grpSpPr>
      <p:sp useBgFill="1">
        <p:nvSpPr>
          <p:cNvPr id="63" name="Rectangle 62">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6">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635" y="514350"/>
            <a:ext cx="8100729" cy="411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Google Shape;56;p9"/>
          <p:cNvSpPr txBox="1">
            <a:spLocks noGrp="1"/>
          </p:cNvSpPr>
          <p:nvPr>
            <p:ph type="title"/>
          </p:nvPr>
        </p:nvSpPr>
        <p:spPr>
          <a:xfrm>
            <a:off x="1212040" y="945852"/>
            <a:ext cx="6719920" cy="666270"/>
          </a:xfrm>
          <a:prstGeom prst="rect">
            <a:avLst/>
          </a:prstGeom>
        </p:spPr>
        <p:txBody>
          <a:bodyPr spcFirstLastPara="1" vert="horz" lIns="91440" tIns="45720" rIns="91440" bIns="45720" rtlCol="0" anchor="b" anchorCtr="0">
            <a:normAutofit/>
          </a:bodyPr>
          <a:lstStyle/>
          <a:p>
            <a:pPr marL="0" lvl="0" indent="0" algn="ctr" defTabSz="914400">
              <a:lnSpc>
                <a:spcPct val="90000"/>
              </a:lnSpc>
              <a:spcBef>
                <a:spcPct val="0"/>
              </a:spcBef>
              <a:spcAft>
                <a:spcPts val="0"/>
              </a:spcAft>
              <a:buSzPts val="2800"/>
            </a:pPr>
            <a:r>
              <a:rPr lang="en-US" sz="2400" b="1" u="sng" kern="1200">
                <a:solidFill>
                  <a:schemeClr val="tx1">
                    <a:lumMod val="65000"/>
                    <a:lumOff val="35000"/>
                  </a:schemeClr>
                </a:solidFill>
                <a:latin typeface="+mj-lt"/>
                <a:ea typeface="+mj-ea"/>
                <a:cs typeface="+mj-cs"/>
              </a:rPr>
              <a:t>Specific arrangements for the check:</a:t>
            </a:r>
          </a:p>
        </p:txBody>
      </p:sp>
      <p:sp>
        <p:nvSpPr>
          <p:cNvPr id="57" name="Google Shape;57;p9"/>
          <p:cNvSpPr txBox="1">
            <a:spLocks noGrp="1"/>
          </p:cNvSpPr>
          <p:nvPr>
            <p:ph type="body" idx="1"/>
          </p:nvPr>
        </p:nvSpPr>
        <p:spPr>
          <a:xfrm>
            <a:off x="1212040" y="1820537"/>
            <a:ext cx="6719919" cy="2377111"/>
          </a:xfrm>
          <a:prstGeom prst="rect">
            <a:avLst/>
          </a:prstGeom>
        </p:spPr>
        <p:txBody>
          <a:bodyPr spcFirstLastPara="1" vert="horz" lIns="91440" tIns="45720" rIns="91440" bIns="45720" rtlCol="0" anchor="t" anchorCtr="0">
            <a:normAutofit/>
          </a:bodyPr>
          <a:lstStyle/>
          <a:p>
            <a:pPr marL="114300" lvl="0" indent="-228600" defTabSz="914400">
              <a:lnSpc>
                <a:spcPct val="90000"/>
              </a:lnSpc>
              <a:spcBef>
                <a:spcPts val="0"/>
              </a:spcBef>
              <a:spcAft>
                <a:spcPts val="600"/>
              </a:spcAft>
              <a:buSzPts val="1800"/>
              <a:buFont typeface="Arial" panose="020B0604020202020204" pitchFamily="34" charset="0"/>
              <a:buChar char="•"/>
            </a:pPr>
            <a:r>
              <a:rPr lang="en-US" sz="1200">
                <a:solidFill>
                  <a:schemeClr val="tx1">
                    <a:lumMod val="65000"/>
                    <a:lumOff val="35000"/>
                  </a:schemeClr>
                </a:solidFill>
                <a:latin typeface="+mn-lt"/>
                <a:ea typeface="+mn-ea"/>
                <a:cs typeface="+mn-cs"/>
              </a:rPr>
              <a:t>Some children will be eligible for specific arrangements:</a:t>
            </a:r>
          </a:p>
          <a:p>
            <a:pPr marL="114300" lvl="0" indent="-228600" defTabSz="914400">
              <a:lnSpc>
                <a:spcPct val="90000"/>
              </a:lnSpc>
              <a:spcBef>
                <a:spcPts val="0"/>
              </a:spcBef>
              <a:spcAft>
                <a:spcPts val="600"/>
              </a:spcAft>
              <a:buSzPts val="1800"/>
              <a:buFont typeface="Arial" panose="020B0604020202020204" pitchFamily="34" charset="0"/>
              <a:buChar char="•"/>
            </a:pPr>
            <a:endParaRPr lang="en-US" sz="12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1200">
                <a:solidFill>
                  <a:schemeClr val="tx1">
                    <a:lumMod val="65000"/>
                    <a:lumOff val="35000"/>
                  </a:schemeClr>
                </a:solidFill>
                <a:latin typeface="+mn-lt"/>
                <a:ea typeface="+mn-ea"/>
                <a:cs typeface="+mn-cs"/>
              </a:rPr>
              <a:t>Colour contrast;</a:t>
            </a:r>
          </a:p>
          <a:p>
            <a:pPr marL="457200" lvl="0" indent="-228600" defTabSz="914400">
              <a:lnSpc>
                <a:spcPct val="90000"/>
              </a:lnSpc>
              <a:spcBef>
                <a:spcPts val="0"/>
              </a:spcBef>
              <a:spcAft>
                <a:spcPts val="600"/>
              </a:spcAft>
              <a:buSzPts val="1800"/>
              <a:buFont typeface="Arial" panose="020B0604020202020204" pitchFamily="34" charset="0"/>
              <a:buChar char="•"/>
            </a:pPr>
            <a:r>
              <a:rPr lang="en-US" sz="1200">
                <a:solidFill>
                  <a:schemeClr val="tx1">
                    <a:lumMod val="65000"/>
                    <a:lumOff val="35000"/>
                  </a:schemeClr>
                </a:solidFill>
                <a:latin typeface="+mn-lt"/>
                <a:ea typeface="+mn-ea"/>
                <a:cs typeface="+mn-cs"/>
              </a:rPr>
              <a:t>Font size adjustment;</a:t>
            </a:r>
          </a:p>
          <a:p>
            <a:pPr marL="457200" lvl="0" indent="-228600" defTabSz="914400">
              <a:lnSpc>
                <a:spcPct val="90000"/>
              </a:lnSpc>
              <a:spcBef>
                <a:spcPts val="0"/>
              </a:spcBef>
              <a:spcAft>
                <a:spcPts val="600"/>
              </a:spcAft>
              <a:buSzPts val="1800"/>
              <a:buFont typeface="Arial" panose="020B0604020202020204" pitchFamily="34" charset="0"/>
              <a:buChar char="•"/>
            </a:pPr>
            <a:r>
              <a:rPr lang="en-US" sz="1200">
                <a:solidFill>
                  <a:schemeClr val="tx1">
                    <a:lumMod val="65000"/>
                    <a:lumOff val="35000"/>
                  </a:schemeClr>
                </a:solidFill>
                <a:latin typeface="+mn-lt"/>
                <a:ea typeface="+mn-ea"/>
                <a:cs typeface="+mn-cs"/>
              </a:rPr>
              <a:t>‘Next’ button (alternative to 3-second pause);</a:t>
            </a:r>
          </a:p>
          <a:p>
            <a:pPr marL="457200" lvl="0" indent="-228600" defTabSz="914400">
              <a:lnSpc>
                <a:spcPct val="90000"/>
              </a:lnSpc>
              <a:spcBef>
                <a:spcPts val="0"/>
              </a:spcBef>
              <a:spcAft>
                <a:spcPts val="600"/>
              </a:spcAft>
              <a:buSzPts val="1800"/>
              <a:buFont typeface="Arial" panose="020B0604020202020204" pitchFamily="34" charset="0"/>
              <a:buChar char="•"/>
            </a:pPr>
            <a:r>
              <a:rPr lang="en-US" sz="1200">
                <a:solidFill>
                  <a:schemeClr val="tx1">
                    <a:lumMod val="65000"/>
                    <a:lumOff val="35000"/>
                  </a:schemeClr>
                </a:solidFill>
                <a:latin typeface="+mn-lt"/>
                <a:ea typeface="+mn-ea"/>
                <a:cs typeface="+mn-cs"/>
              </a:rPr>
              <a:t>Removing on-screen number pad;</a:t>
            </a:r>
          </a:p>
          <a:p>
            <a:pPr marL="457200" lvl="0" indent="-228600" defTabSz="914400">
              <a:lnSpc>
                <a:spcPct val="90000"/>
              </a:lnSpc>
              <a:spcBef>
                <a:spcPts val="0"/>
              </a:spcBef>
              <a:spcAft>
                <a:spcPts val="600"/>
              </a:spcAft>
              <a:buSzPts val="1800"/>
              <a:buFont typeface="Arial" panose="020B0604020202020204" pitchFamily="34" charset="0"/>
              <a:buChar char="•"/>
            </a:pPr>
            <a:r>
              <a:rPr lang="en-US" sz="1200">
                <a:solidFill>
                  <a:schemeClr val="tx1">
                    <a:lumMod val="65000"/>
                    <a:lumOff val="35000"/>
                  </a:schemeClr>
                </a:solidFill>
                <a:latin typeface="+mn-lt"/>
                <a:ea typeface="+mn-ea"/>
                <a:cs typeface="+mn-cs"/>
              </a:rPr>
              <a:t>An adult to input answers;</a:t>
            </a:r>
          </a:p>
          <a:p>
            <a:pPr marL="457200" lvl="0" indent="-228600" defTabSz="914400">
              <a:lnSpc>
                <a:spcPct val="90000"/>
              </a:lnSpc>
              <a:spcBef>
                <a:spcPts val="0"/>
              </a:spcBef>
              <a:spcAft>
                <a:spcPts val="600"/>
              </a:spcAft>
              <a:buSzPts val="1800"/>
              <a:buFont typeface="Arial" panose="020B0604020202020204" pitchFamily="34" charset="0"/>
              <a:buChar char="•"/>
            </a:pPr>
            <a:r>
              <a:rPr lang="en-US" sz="1200">
                <a:solidFill>
                  <a:schemeClr val="tx1">
                    <a:lumMod val="65000"/>
                    <a:lumOff val="35000"/>
                  </a:schemeClr>
                </a:solidFill>
                <a:latin typeface="+mn-lt"/>
                <a:ea typeface="+mn-ea"/>
                <a:cs typeface="+mn-cs"/>
              </a:rPr>
              <a:t>Audio version;</a:t>
            </a:r>
          </a:p>
          <a:p>
            <a:pPr marL="457200" lvl="0" indent="-228600" defTabSz="914400">
              <a:lnSpc>
                <a:spcPct val="90000"/>
              </a:lnSpc>
              <a:spcBef>
                <a:spcPts val="0"/>
              </a:spcBef>
              <a:spcAft>
                <a:spcPts val="600"/>
              </a:spcAft>
              <a:buSzPts val="1800"/>
              <a:buFont typeface="Arial" panose="020B0604020202020204" pitchFamily="34" charset="0"/>
              <a:buChar char="•"/>
            </a:pPr>
            <a:r>
              <a:rPr lang="en-US" sz="1200">
                <a:solidFill>
                  <a:schemeClr val="tx1">
                    <a:lumMod val="65000"/>
                    <a:lumOff val="35000"/>
                  </a:schemeClr>
                </a:solidFill>
                <a:latin typeface="+mn-lt"/>
                <a:ea typeface="+mn-ea"/>
                <a:cs typeface="+mn-cs"/>
              </a:rPr>
              <a:t>Audible time alert.</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1200">
              <a:solidFill>
                <a:schemeClr val="tx1">
                  <a:lumMod val="65000"/>
                  <a:lumOff val="35000"/>
                </a:schemeClr>
              </a:solidFill>
              <a:latin typeface="+mn-lt"/>
              <a:ea typeface="+mn-ea"/>
              <a:cs typeface="+mn-cs"/>
            </a:endParaRPr>
          </a:p>
        </p:txBody>
      </p:sp>
      <p:sp>
        <p:nvSpPr>
          <p:cNvPr id="58" name="Google Shape;58;p9"/>
          <p:cNvSpPr txBox="1">
            <a:spLocks noGrp="1"/>
          </p:cNvSpPr>
          <p:nvPr>
            <p:ph type="sldNum" idx="12"/>
          </p:nvPr>
        </p:nvSpPr>
        <p:spPr>
          <a:xfrm>
            <a:off x="6885432" y="4767262"/>
            <a:ext cx="2057400" cy="273844"/>
          </a:xfrm>
          <a:prstGeom prst="rect">
            <a:avLst/>
          </a:prstGeom>
        </p:spPr>
        <p:txBody>
          <a:bodyPr spcFirstLastPara="1" vert="horz" lIns="91440" tIns="45720" rIns="91440" bIns="45720" rtlCol="0" anchor="ctr" anchorCtr="0">
            <a:normAutofit/>
          </a:bodyPr>
          <a:lstStyle/>
          <a:p>
            <a:pPr lvl="0" indent="0">
              <a:spcBef>
                <a:spcPts val="0"/>
              </a:spcBef>
              <a:spcAft>
                <a:spcPts val="600"/>
              </a:spcAft>
              <a:buSzPts val="1000"/>
              <a:buNone/>
            </a:pPr>
            <a:fld id="{00000000-1234-1234-1234-123412341234}" type="slidenum">
              <a:rPr lang="en-US" sz="600">
                <a:solidFill>
                  <a:srgbClr val="595959"/>
                </a:solidFill>
                <a:latin typeface="+mn-lt"/>
                <a:ea typeface="+mn-ea"/>
                <a:cs typeface="+mn-cs"/>
              </a:rPr>
              <a:pPr lvl="0" indent="0">
                <a:spcBef>
                  <a:spcPts val="0"/>
                </a:spcBef>
                <a:spcAft>
                  <a:spcPts val="600"/>
                </a:spcAft>
                <a:buSzPts val="1000"/>
                <a:buNone/>
              </a:pPr>
              <a:t>5</a:t>
            </a:fld>
            <a:endParaRPr lang="en-US" sz="600">
              <a:solidFill>
                <a:srgbClr val="595959"/>
              </a:solidFill>
              <a:latin typeface="+mn-lt"/>
              <a:ea typeface="+mn-ea"/>
              <a:cs typeface="+mn-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62"/>
        <p:cNvGrpSpPr/>
        <p:nvPr/>
      </p:nvGrpSpPr>
      <p:grpSpPr>
        <a:xfrm>
          <a:off x="0" y="0"/>
          <a:ext cx="0" cy="0"/>
          <a:chOff x="0" y="0"/>
          <a:chExt cx="0" cy="0"/>
        </a:xfrm>
      </p:grpSpPr>
      <p:sp useBgFill="1">
        <p:nvSpPr>
          <p:cNvPr id="70" name="Rectangle 69">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1">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635" y="514350"/>
            <a:ext cx="8100729" cy="411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Google Shape;63;p10"/>
          <p:cNvSpPr txBox="1">
            <a:spLocks noGrp="1"/>
          </p:cNvSpPr>
          <p:nvPr>
            <p:ph type="title"/>
          </p:nvPr>
        </p:nvSpPr>
        <p:spPr>
          <a:xfrm>
            <a:off x="1212040" y="945852"/>
            <a:ext cx="6719920" cy="666270"/>
          </a:xfrm>
          <a:prstGeom prst="rect">
            <a:avLst/>
          </a:prstGeom>
        </p:spPr>
        <p:txBody>
          <a:bodyPr spcFirstLastPara="1" vert="horz" lIns="91440" tIns="45720" rIns="91440" bIns="45720" rtlCol="0" anchor="b" anchorCtr="0">
            <a:normAutofit/>
          </a:bodyPr>
          <a:lstStyle/>
          <a:p>
            <a:pPr marL="0" lvl="0" indent="0" algn="ctr" defTabSz="914400">
              <a:lnSpc>
                <a:spcPct val="90000"/>
              </a:lnSpc>
              <a:spcBef>
                <a:spcPct val="0"/>
              </a:spcBef>
              <a:spcAft>
                <a:spcPts val="0"/>
              </a:spcAft>
              <a:buSzPts val="2800"/>
            </a:pPr>
            <a:r>
              <a:rPr lang="en-US" sz="2400" b="1" u="sng" kern="1200">
                <a:solidFill>
                  <a:schemeClr val="tx1">
                    <a:lumMod val="65000"/>
                    <a:lumOff val="35000"/>
                  </a:schemeClr>
                </a:solidFill>
                <a:latin typeface="+mj-lt"/>
                <a:ea typeface="+mj-ea"/>
                <a:cs typeface="+mj-cs"/>
              </a:rPr>
              <a:t>The check questions:</a:t>
            </a:r>
          </a:p>
        </p:txBody>
      </p:sp>
      <p:sp>
        <p:nvSpPr>
          <p:cNvPr id="64" name="Google Shape;64;p10"/>
          <p:cNvSpPr txBox="1">
            <a:spLocks noGrp="1"/>
          </p:cNvSpPr>
          <p:nvPr>
            <p:ph type="body" idx="1"/>
          </p:nvPr>
        </p:nvSpPr>
        <p:spPr>
          <a:xfrm>
            <a:off x="1212040" y="1820537"/>
            <a:ext cx="6719919" cy="2377111"/>
          </a:xfrm>
          <a:prstGeom prst="rect">
            <a:avLst/>
          </a:prstGeom>
        </p:spPr>
        <p:txBody>
          <a:bodyPr spcFirstLastPara="1" vert="horz" lIns="91440" tIns="45720" rIns="91440" bIns="45720" rtlCol="0" anchor="t" anchorCtr="0">
            <a:normAutofit/>
          </a:bodyPr>
          <a:lstStyle/>
          <a:p>
            <a:pPr marL="457200" lvl="0" indent="-228600" defTabSz="914400">
              <a:lnSpc>
                <a:spcPct val="90000"/>
              </a:lnSpc>
              <a:spcBef>
                <a:spcPts val="0"/>
              </a:spcBef>
              <a:spcAft>
                <a:spcPts val="600"/>
              </a:spcAft>
              <a:buSzPts val="1800"/>
              <a:buFont typeface="Arial" panose="020B0604020202020204" pitchFamily="34" charset="0"/>
              <a:buChar char="•"/>
            </a:pPr>
            <a:r>
              <a:rPr lang="en-US" sz="1100">
                <a:solidFill>
                  <a:schemeClr val="tx1">
                    <a:lumMod val="65000"/>
                    <a:lumOff val="35000"/>
                  </a:schemeClr>
                </a:solidFill>
                <a:latin typeface="+mn-lt"/>
                <a:ea typeface="+mn-ea"/>
                <a:cs typeface="+mn-cs"/>
              </a:rPr>
              <a:t>Each child will be randomly assigned a set of questions</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11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1100">
                <a:solidFill>
                  <a:schemeClr val="tx1">
                    <a:lumMod val="65000"/>
                    <a:lumOff val="35000"/>
                  </a:schemeClr>
                </a:solidFill>
                <a:latin typeface="+mn-lt"/>
                <a:ea typeface="+mn-ea"/>
                <a:cs typeface="+mn-cs"/>
              </a:rPr>
              <a:t>There will only be multiplication questions in the check, not division facts. </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11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1100">
                <a:solidFill>
                  <a:schemeClr val="tx1">
                    <a:lumMod val="65000"/>
                    <a:lumOff val="35000"/>
                  </a:schemeClr>
                </a:solidFill>
                <a:latin typeface="+mn-lt"/>
                <a:ea typeface="+mn-ea"/>
                <a:cs typeface="+mn-cs"/>
              </a:rPr>
              <a:t>The 6, 7, 8, 9 and 12 times tables are more likely to be asked, as these are the hardest for most children to learn. It’s a good idea to focus on these tricky times tables with your child at home.</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11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1100">
                <a:solidFill>
                  <a:schemeClr val="tx1">
                    <a:lumMod val="65000"/>
                    <a:lumOff val="35000"/>
                  </a:schemeClr>
                </a:solidFill>
                <a:latin typeface="+mn-lt"/>
                <a:ea typeface="+mn-ea"/>
                <a:cs typeface="+mn-cs"/>
              </a:rPr>
              <a:t>Reversal of questions (e.g. 8 x 6 and 6 x 8) will not be asked in the same check. </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11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1100">
                <a:solidFill>
                  <a:schemeClr val="tx1">
                    <a:lumMod val="65000"/>
                    <a:lumOff val="35000"/>
                  </a:schemeClr>
                </a:solidFill>
                <a:latin typeface="+mn-lt"/>
                <a:ea typeface="+mn-ea"/>
                <a:cs typeface="+mn-cs"/>
              </a:rPr>
              <a:t>Children will not see their individual results when they complete the check.</a:t>
            </a:r>
          </a:p>
        </p:txBody>
      </p:sp>
      <p:sp>
        <p:nvSpPr>
          <p:cNvPr id="65" name="Google Shape;65;p10"/>
          <p:cNvSpPr txBox="1">
            <a:spLocks noGrp="1"/>
          </p:cNvSpPr>
          <p:nvPr>
            <p:ph type="sldNum" idx="12"/>
          </p:nvPr>
        </p:nvSpPr>
        <p:spPr>
          <a:xfrm>
            <a:off x="6885432" y="4767262"/>
            <a:ext cx="2057400" cy="273844"/>
          </a:xfrm>
          <a:prstGeom prst="rect">
            <a:avLst/>
          </a:prstGeom>
        </p:spPr>
        <p:txBody>
          <a:bodyPr spcFirstLastPara="1" vert="horz" lIns="91440" tIns="45720" rIns="91440" bIns="45720" rtlCol="0" anchor="ctr" anchorCtr="0">
            <a:normAutofit/>
          </a:bodyPr>
          <a:lstStyle/>
          <a:p>
            <a:pPr lvl="0" indent="0">
              <a:spcBef>
                <a:spcPts val="0"/>
              </a:spcBef>
              <a:spcAft>
                <a:spcPts val="600"/>
              </a:spcAft>
              <a:buSzPts val="1000"/>
              <a:buNone/>
            </a:pPr>
            <a:fld id="{00000000-1234-1234-1234-123412341234}" type="slidenum">
              <a:rPr lang="en-US" sz="600">
                <a:solidFill>
                  <a:srgbClr val="595959"/>
                </a:solidFill>
                <a:latin typeface="+mn-lt"/>
                <a:ea typeface="+mn-ea"/>
                <a:cs typeface="+mn-cs"/>
              </a:rPr>
              <a:pPr lvl="0" indent="0">
                <a:spcBef>
                  <a:spcPts val="0"/>
                </a:spcBef>
                <a:spcAft>
                  <a:spcPts val="600"/>
                </a:spcAft>
                <a:buSzPts val="1000"/>
                <a:buNone/>
              </a:pPr>
              <a:t>6</a:t>
            </a:fld>
            <a:endParaRPr lang="en-US" sz="600">
              <a:solidFill>
                <a:srgbClr val="595959"/>
              </a:solidFill>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69"/>
        <p:cNvGrpSpPr/>
        <p:nvPr/>
      </p:nvGrpSpPr>
      <p:grpSpPr>
        <a:xfrm>
          <a:off x="0" y="0"/>
          <a:ext cx="0" cy="0"/>
          <a:chOff x="0" y="0"/>
          <a:chExt cx="0" cy="0"/>
        </a:xfrm>
      </p:grpSpPr>
      <p:sp useBgFill="1">
        <p:nvSpPr>
          <p:cNvPr id="77" name="Rectangle 76">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635" y="514350"/>
            <a:ext cx="8100729" cy="411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Google Shape;70;p11"/>
          <p:cNvSpPr txBox="1">
            <a:spLocks noGrp="1"/>
          </p:cNvSpPr>
          <p:nvPr>
            <p:ph type="title"/>
          </p:nvPr>
        </p:nvSpPr>
        <p:spPr>
          <a:xfrm>
            <a:off x="1212040" y="945852"/>
            <a:ext cx="6719920" cy="666270"/>
          </a:xfrm>
          <a:prstGeom prst="rect">
            <a:avLst/>
          </a:prstGeom>
        </p:spPr>
        <p:txBody>
          <a:bodyPr spcFirstLastPara="1" vert="horz" lIns="91440" tIns="45720" rIns="91440" bIns="45720" rtlCol="0" anchor="b" anchorCtr="0">
            <a:normAutofit/>
          </a:bodyPr>
          <a:lstStyle/>
          <a:p>
            <a:pPr marL="0" lvl="0" indent="0" algn="ctr" defTabSz="914400">
              <a:lnSpc>
                <a:spcPct val="90000"/>
              </a:lnSpc>
              <a:spcBef>
                <a:spcPct val="0"/>
              </a:spcBef>
              <a:spcAft>
                <a:spcPts val="0"/>
              </a:spcAft>
              <a:buSzPts val="2800"/>
            </a:pPr>
            <a:r>
              <a:rPr lang="en-US" sz="2400" b="1" u="sng" kern="1200">
                <a:solidFill>
                  <a:schemeClr val="tx1">
                    <a:lumMod val="65000"/>
                    <a:lumOff val="35000"/>
                  </a:schemeClr>
                </a:solidFill>
                <a:latin typeface="+mj-lt"/>
                <a:ea typeface="+mj-ea"/>
                <a:cs typeface="+mj-cs"/>
              </a:rPr>
              <a:t>How best to prepare your child for the check:</a:t>
            </a:r>
          </a:p>
        </p:txBody>
      </p:sp>
      <p:sp>
        <p:nvSpPr>
          <p:cNvPr id="71" name="Google Shape;71;p11"/>
          <p:cNvSpPr txBox="1">
            <a:spLocks noGrp="1"/>
          </p:cNvSpPr>
          <p:nvPr>
            <p:ph type="body" idx="1"/>
          </p:nvPr>
        </p:nvSpPr>
        <p:spPr>
          <a:xfrm>
            <a:off x="1212040" y="1820537"/>
            <a:ext cx="6719919" cy="2377111"/>
          </a:xfrm>
          <a:prstGeom prst="rect">
            <a:avLst/>
          </a:prstGeom>
        </p:spPr>
        <p:txBody>
          <a:bodyPr spcFirstLastPara="1" vert="horz" lIns="91440" tIns="45720" rIns="91440" bIns="45720" rtlCol="0" anchor="t" anchorCtr="0">
            <a:normAutofit/>
          </a:bodyPr>
          <a:lstStyle/>
          <a:p>
            <a:pPr marL="457200" lvl="0" indent="-228600" defTabSz="914400">
              <a:lnSpc>
                <a:spcPct val="90000"/>
              </a:lnSpc>
              <a:spcBef>
                <a:spcPts val="0"/>
              </a:spcBef>
              <a:spcAft>
                <a:spcPts val="600"/>
              </a:spcAft>
              <a:buSzPts val="1800"/>
              <a:buFont typeface="Arial" panose="020B0604020202020204" pitchFamily="34" charset="0"/>
              <a:buChar char="•"/>
            </a:pPr>
            <a:r>
              <a:rPr lang="en-US" sz="900">
                <a:solidFill>
                  <a:schemeClr val="tx1">
                    <a:lumMod val="65000"/>
                    <a:lumOff val="35000"/>
                  </a:schemeClr>
                </a:solidFill>
                <a:latin typeface="+mn-lt"/>
                <a:ea typeface="+mn-ea"/>
                <a:cs typeface="+mn-cs"/>
              </a:rPr>
              <a:t>Remind them that the check should last no more than 5 minutes.</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9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900">
                <a:solidFill>
                  <a:schemeClr val="tx1">
                    <a:lumMod val="65000"/>
                    <a:lumOff val="35000"/>
                  </a:schemeClr>
                </a:solidFill>
                <a:latin typeface="+mn-lt"/>
                <a:ea typeface="+mn-ea"/>
                <a:cs typeface="+mn-cs"/>
              </a:rPr>
              <a:t>If you want to go over times tables, make them fun.</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900">
              <a:solidFill>
                <a:schemeClr val="tx1">
                  <a:lumMod val="65000"/>
                  <a:lumOff val="35000"/>
                </a:schemeClr>
              </a:solidFill>
              <a:latin typeface="+mn-lt"/>
              <a:ea typeface="+mn-ea"/>
              <a:cs typeface="+mn-cs"/>
            </a:endParaRPr>
          </a:p>
          <a:p>
            <a:pPr marL="457200" marR="0" lvl="0" indent="-228600" defTabSz="914400">
              <a:lnSpc>
                <a:spcPct val="90000"/>
              </a:lnSpc>
              <a:spcBef>
                <a:spcPts val="0"/>
              </a:spcBef>
              <a:spcAft>
                <a:spcPts val="600"/>
              </a:spcAft>
              <a:buClr>
                <a:srgbClr val="595959"/>
              </a:buClr>
              <a:buSzPts val="1800"/>
              <a:buFont typeface="Arial" panose="020B0604020202020204" pitchFamily="34" charset="0"/>
              <a:buChar char="•"/>
            </a:pPr>
            <a:r>
              <a:rPr lang="en-US" sz="900" b="0" i="0" u="none" strike="noStrike" cap="none">
                <a:solidFill>
                  <a:schemeClr val="tx1">
                    <a:lumMod val="65000"/>
                    <a:lumOff val="35000"/>
                  </a:schemeClr>
                </a:solidFill>
                <a:latin typeface="+mn-lt"/>
                <a:ea typeface="+mn-ea"/>
                <a:cs typeface="+mn-cs"/>
                <a:sym typeface="Arial"/>
              </a:rPr>
              <a:t>If you have any concerns, talk to your child’s teacher. </a:t>
            </a:r>
            <a:endParaRPr lang="en-US" sz="900">
              <a:solidFill>
                <a:schemeClr val="tx1">
                  <a:lumMod val="65000"/>
                  <a:lumOff val="35000"/>
                </a:schemeClr>
              </a:solidFill>
              <a:latin typeface="+mn-lt"/>
              <a:ea typeface="+mn-ea"/>
              <a:cs typeface="+mn-cs"/>
            </a:endParaRPr>
          </a:p>
          <a:p>
            <a:pPr marL="457200" marR="0" lvl="0" indent="-228600" defTabSz="914400">
              <a:lnSpc>
                <a:spcPct val="90000"/>
              </a:lnSpc>
              <a:spcBef>
                <a:spcPts val="0"/>
              </a:spcBef>
              <a:spcAft>
                <a:spcPts val="600"/>
              </a:spcAft>
              <a:buClr>
                <a:srgbClr val="595959"/>
              </a:buClr>
              <a:buSzPts val="1800"/>
              <a:buFont typeface="Arial" panose="020B0604020202020204" pitchFamily="34" charset="0"/>
              <a:buChar char="•"/>
            </a:pPr>
            <a:endParaRPr lang="en-US" sz="900" b="0" i="0" u="none" strike="noStrike" cap="none">
              <a:solidFill>
                <a:schemeClr val="tx1">
                  <a:lumMod val="65000"/>
                  <a:lumOff val="35000"/>
                </a:schemeClr>
              </a:solidFill>
              <a:latin typeface="+mn-lt"/>
              <a:ea typeface="+mn-ea"/>
              <a:cs typeface="+mn-cs"/>
              <a:sym typeface="Arial"/>
            </a:endParaRPr>
          </a:p>
          <a:p>
            <a:pPr marL="457200" marR="0" lvl="0" indent="-228600" defTabSz="914400">
              <a:lnSpc>
                <a:spcPct val="90000"/>
              </a:lnSpc>
              <a:spcBef>
                <a:spcPts val="0"/>
              </a:spcBef>
              <a:spcAft>
                <a:spcPts val="600"/>
              </a:spcAft>
              <a:buClr>
                <a:srgbClr val="595959"/>
              </a:buClr>
              <a:buSzPts val="1800"/>
              <a:buFont typeface="Arial" panose="020B0604020202020204" pitchFamily="34" charset="0"/>
              <a:buChar char="•"/>
            </a:pPr>
            <a:r>
              <a:rPr lang="en-US" sz="900">
                <a:solidFill>
                  <a:schemeClr val="tx1">
                    <a:lumMod val="65000"/>
                    <a:lumOff val="35000"/>
                  </a:schemeClr>
                </a:solidFill>
                <a:latin typeface="+mn-lt"/>
                <a:ea typeface="+mn-ea"/>
                <a:cs typeface="+mn-cs"/>
                <a:sym typeface="Arial"/>
              </a:rPr>
              <a:t>If your child has any concerns, encourage them to talk to a trusted adult (for example, yourself, their teacher).</a:t>
            </a:r>
            <a:endParaRPr lang="en-US" sz="900">
              <a:solidFill>
                <a:schemeClr val="tx1">
                  <a:lumMod val="65000"/>
                  <a:lumOff val="35000"/>
                </a:schemeClr>
              </a:solidFill>
              <a:latin typeface="+mn-lt"/>
              <a:ea typeface="+mn-ea"/>
              <a:cs typeface="+mn-cs"/>
            </a:endParaRPr>
          </a:p>
          <a:p>
            <a:pPr marL="457200" marR="0" lvl="0" indent="-228600" defTabSz="914400">
              <a:lnSpc>
                <a:spcPct val="90000"/>
              </a:lnSpc>
              <a:spcBef>
                <a:spcPts val="0"/>
              </a:spcBef>
              <a:spcAft>
                <a:spcPts val="600"/>
              </a:spcAft>
              <a:buClr>
                <a:srgbClr val="595959"/>
              </a:buClr>
              <a:buSzPts val="1800"/>
              <a:buFont typeface="Arial" panose="020B0604020202020204" pitchFamily="34" charset="0"/>
              <a:buChar char="•"/>
            </a:pPr>
            <a:endParaRPr lang="en-US" sz="900">
              <a:solidFill>
                <a:schemeClr val="tx1">
                  <a:lumMod val="65000"/>
                  <a:lumOff val="35000"/>
                </a:schemeClr>
              </a:solidFill>
              <a:latin typeface="+mn-lt"/>
              <a:ea typeface="+mn-ea"/>
              <a:cs typeface="+mn-cs"/>
              <a:sym typeface="Arial"/>
            </a:endParaRPr>
          </a:p>
          <a:p>
            <a:pPr marL="457200" marR="0" lvl="0" indent="-228600" defTabSz="914400">
              <a:lnSpc>
                <a:spcPct val="90000"/>
              </a:lnSpc>
              <a:spcBef>
                <a:spcPts val="0"/>
              </a:spcBef>
              <a:spcAft>
                <a:spcPts val="600"/>
              </a:spcAft>
              <a:buClr>
                <a:srgbClr val="595959"/>
              </a:buClr>
              <a:buSzPts val="1800"/>
              <a:buFont typeface="Arial" panose="020B0604020202020204" pitchFamily="34" charset="0"/>
              <a:buChar char="•"/>
            </a:pPr>
            <a:r>
              <a:rPr lang="en-US" sz="900" b="0" i="0" u="none" strike="noStrike" cap="none">
                <a:solidFill>
                  <a:schemeClr val="tx1">
                    <a:lumMod val="65000"/>
                    <a:lumOff val="35000"/>
                  </a:schemeClr>
                </a:solidFill>
                <a:latin typeface="+mn-lt"/>
                <a:ea typeface="+mn-ea"/>
                <a:cs typeface="+mn-cs"/>
                <a:sym typeface="Arial"/>
              </a:rPr>
              <a:t>If you’re looking to support your child further with maths at home, there are lots of good websites with free resources. </a:t>
            </a:r>
          </a:p>
          <a:p>
            <a:pPr marL="457200" marR="0" lvl="0" indent="-228600" defTabSz="914400">
              <a:lnSpc>
                <a:spcPct val="90000"/>
              </a:lnSpc>
              <a:spcBef>
                <a:spcPts val="0"/>
              </a:spcBef>
              <a:spcAft>
                <a:spcPts val="600"/>
              </a:spcAft>
              <a:buClr>
                <a:srgbClr val="595959"/>
              </a:buClr>
              <a:buSzPts val="1800"/>
              <a:buFont typeface="Arial" panose="020B0604020202020204" pitchFamily="34" charset="0"/>
              <a:buChar char="•"/>
            </a:pPr>
            <a:endParaRPr lang="en-US" sz="900">
              <a:solidFill>
                <a:schemeClr val="tx1">
                  <a:lumMod val="65000"/>
                  <a:lumOff val="35000"/>
                </a:schemeClr>
              </a:solidFill>
              <a:latin typeface="+mn-lt"/>
              <a:ea typeface="+mn-ea"/>
              <a:cs typeface="+mn-cs"/>
            </a:endParaRPr>
          </a:p>
          <a:p>
            <a:pPr marL="457200" marR="0" lvl="0" indent="-228600" defTabSz="914400">
              <a:lnSpc>
                <a:spcPct val="90000"/>
              </a:lnSpc>
              <a:spcBef>
                <a:spcPts val="0"/>
              </a:spcBef>
              <a:spcAft>
                <a:spcPts val="600"/>
              </a:spcAft>
              <a:buClr>
                <a:srgbClr val="595959"/>
              </a:buClr>
              <a:buSzPts val="1800"/>
              <a:buFont typeface="Arial" panose="020B0604020202020204" pitchFamily="34" charset="0"/>
              <a:buChar char="•"/>
            </a:pPr>
            <a:r>
              <a:rPr lang="en-US" sz="900">
                <a:solidFill>
                  <a:schemeClr val="tx1">
                    <a:lumMod val="65000"/>
                    <a:lumOff val="35000"/>
                  </a:schemeClr>
                </a:solidFill>
                <a:latin typeface="+mn-lt"/>
                <a:ea typeface="+mn-ea"/>
                <a:cs typeface="+mn-cs"/>
              </a:rPr>
              <a:t>Children can assess TT rockstars at home daily even if it’s for 5/10 minutes. </a:t>
            </a:r>
          </a:p>
        </p:txBody>
      </p:sp>
      <p:sp>
        <p:nvSpPr>
          <p:cNvPr id="72" name="Google Shape;72;p11"/>
          <p:cNvSpPr txBox="1">
            <a:spLocks noGrp="1"/>
          </p:cNvSpPr>
          <p:nvPr>
            <p:ph type="sldNum" idx="12"/>
          </p:nvPr>
        </p:nvSpPr>
        <p:spPr>
          <a:xfrm>
            <a:off x="6885432" y="4767262"/>
            <a:ext cx="2057400" cy="273844"/>
          </a:xfrm>
          <a:prstGeom prst="rect">
            <a:avLst/>
          </a:prstGeom>
        </p:spPr>
        <p:txBody>
          <a:bodyPr spcFirstLastPara="1" vert="horz" lIns="91440" tIns="45720" rIns="91440" bIns="45720" rtlCol="0" anchor="ctr" anchorCtr="0">
            <a:normAutofit/>
          </a:bodyPr>
          <a:lstStyle/>
          <a:p>
            <a:pPr lvl="0" indent="0">
              <a:spcBef>
                <a:spcPts val="0"/>
              </a:spcBef>
              <a:spcAft>
                <a:spcPts val="600"/>
              </a:spcAft>
              <a:buSzPts val="1000"/>
              <a:buNone/>
            </a:pPr>
            <a:fld id="{00000000-1234-1234-1234-123412341234}" type="slidenum">
              <a:rPr lang="en-US" sz="600">
                <a:solidFill>
                  <a:srgbClr val="595959"/>
                </a:solidFill>
                <a:latin typeface="+mn-lt"/>
                <a:ea typeface="+mn-ea"/>
                <a:cs typeface="+mn-cs"/>
              </a:rPr>
              <a:pPr lvl="0" indent="0">
                <a:spcBef>
                  <a:spcPts val="0"/>
                </a:spcBef>
                <a:spcAft>
                  <a:spcPts val="600"/>
                </a:spcAft>
                <a:buSzPts val="1000"/>
                <a:buNone/>
              </a:pPr>
              <a:t>7</a:t>
            </a:fld>
            <a:endParaRPr lang="en-US" sz="600">
              <a:solidFill>
                <a:srgbClr val="595959"/>
              </a:solidFill>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1">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1">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1">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76"/>
        <p:cNvGrpSpPr/>
        <p:nvPr/>
      </p:nvGrpSpPr>
      <p:grpSpPr>
        <a:xfrm>
          <a:off x="0" y="0"/>
          <a:ext cx="0" cy="0"/>
          <a:chOff x="0" y="0"/>
          <a:chExt cx="0" cy="0"/>
        </a:xfrm>
      </p:grpSpPr>
      <p:sp useBgFill="1">
        <p:nvSpPr>
          <p:cNvPr id="84" name="Rectangle 83">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87">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635" y="514350"/>
            <a:ext cx="8100729" cy="411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Google Shape;77;p12"/>
          <p:cNvSpPr txBox="1">
            <a:spLocks noGrp="1"/>
          </p:cNvSpPr>
          <p:nvPr>
            <p:ph type="title"/>
          </p:nvPr>
        </p:nvSpPr>
        <p:spPr>
          <a:xfrm>
            <a:off x="1212040" y="945852"/>
            <a:ext cx="6719920" cy="666270"/>
          </a:xfrm>
          <a:prstGeom prst="rect">
            <a:avLst/>
          </a:prstGeom>
        </p:spPr>
        <p:txBody>
          <a:bodyPr spcFirstLastPara="1" vert="horz" lIns="91440" tIns="45720" rIns="91440" bIns="45720" rtlCol="0" anchor="b" anchorCtr="0">
            <a:normAutofit/>
          </a:bodyPr>
          <a:lstStyle/>
          <a:p>
            <a:pPr marL="0" lvl="0" indent="0" algn="ctr" defTabSz="914400">
              <a:lnSpc>
                <a:spcPct val="90000"/>
              </a:lnSpc>
              <a:spcBef>
                <a:spcPct val="0"/>
              </a:spcBef>
              <a:spcAft>
                <a:spcPts val="0"/>
              </a:spcAft>
              <a:buSzPts val="2800"/>
            </a:pPr>
            <a:r>
              <a:rPr lang="en-US" sz="2400" b="1" u="sng" kern="1200">
                <a:solidFill>
                  <a:schemeClr val="tx1">
                    <a:lumMod val="65000"/>
                    <a:lumOff val="35000"/>
                  </a:schemeClr>
                </a:solidFill>
                <a:latin typeface="+mj-lt"/>
                <a:ea typeface="+mj-ea"/>
                <a:cs typeface="+mj-cs"/>
              </a:rPr>
              <a:t>Games to try:</a:t>
            </a:r>
          </a:p>
        </p:txBody>
      </p:sp>
      <p:sp>
        <p:nvSpPr>
          <p:cNvPr id="78" name="Google Shape;78;p12"/>
          <p:cNvSpPr txBox="1">
            <a:spLocks noGrp="1"/>
          </p:cNvSpPr>
          <p:nvPr>
            <p:ph type="body" idx="1"/>
          </p:nvPr>
        </p:nvSpPr>
        <p:spPr>
          <a:xfrm>
            <a:off x="1212040" y="1820537"/>
            <a:ext cx="6719919" cy="2377111"/>
          </a:xfrm>
          <a:prstGeom prst="rect">
            <a:avLst/>
          </a:prstGeom>
        </p:spPr>
        <p:txBody>
          <a:bodyPr spcFirstLastPara="1" vert="horz" lIns="91440" tIns="45720" rIns="91440" bIns="45720" rtlCol="0" anchor="t" anchorCtr="0">
            <a:normAutofit/>
          </a:bodyPr>
          <a:lstStyle/>
          <a:p>
            <a:pPr marL="158750" lvl="0" indent="-228600" defTabSz="914400">
              <a:lnSpc>
                <a:spcPct val="90000"/>
              </a:lnSpc>
              <a:spcBef>
                <a:spcPts val="0"/>
              </a:spcBef>
              <a:spcAft>
                <a:spcPts val="600"/>
              </a:spcAft>
              <a:buClr>
                <a:schemeClr val="dk1"/>
              </a:buClr>
              <a:buSzPts val="1100"/>
              <a:buFont typeface="Arial" panose="020B0604020202020204" pitchFamily="34" charset="0"/>
              <a:buChar char="•"/>
            </a:pPr>
            <a:endParaRPr lang="en-US" sz="8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Clr>
                <a:schemeClr val="dk1"/>
              </a:buClr>
              <a:buSzPts val="2000"/>
              <a:buFont typeface="Arial" panose="020B0604020202020204" pitchFamily="34" charset="0"/>
              <a:buChar char="•"/>
            </a:pPr>
            <a:r>
              <a:rPr lang="en-US" sz="800">
                <a:solidFill>
                  <a:schemeClr val="tx1">
                    <a:lumMod val="65000"/>
                    <a:lumOff val="35000"/>
                  </a:schemeClr>
                </a:solidFill>
                <a:latin typeface="+mn-lt"/>
                <a:ea typeface="+mn-ea"/>
                <a:cs typeface="+mn-cs"/>
              </a:rPr>
              <a:t>Climb the stairs counting in multiples</a:t>
            </a:r>
          </a:p>
          <a:p>
            <a:pPr marL="457200" lvl="0" indent="-228600" defTabSz="914400">
              <a:lnSpc>
                <a:spcPct val="90000"/>
              </a:lnSpc>
              <a:spcBef>
                <a:spcPts val="0"/>
              </a:spcBef>
              <a:spcAft>
                <a:spcPts val="600"/>
              </a:spcAft>
              <a:buClr>
                <a:schemeClr val="dk1"/>
              </a:buClr>
              <a:buSzPts val="2000"/>
              <a:buFont typeface="Arial" panose="020B0604020202020204" pitchFamily="34" charset="0"/>
              <a:buChar char="•"/>
            </a:pPr>
            <a:r>
              <a:rPr lang="en-US" sz="800">
                <a:solidFill>
                  <a:schemeClr val="tx1">
                    <a:lumMod val="65000"/>
                    <a:lumOff val="35000"/>
                  </a:schemeClr>
                </a:solidFill>
                <a:latin typeface="+mn-lt"/>
                <a:ea typeface="+mn-ea"/>
                <a:cs typeface="+mn-cs"/>
              </a:rPr>
              <a:t>Play time tables games verbally.</a:t>
            </a:r>
          </a:p>
          <a:p>
            <a:pPr marL="457200" lvl="0" indent="-228600" defTabSz="914400">
              <a:lnSpc>
                <a:spcPct val="90000"/>
              </a:lnSpc>
              <a:spcBef>
                <a:spcPts val="0"/>
              </a:spcBef>
              <a:spcAft>
                <a:spcPts val="600"/>
              </a:spcAft>
              <a:buClr>
                <a:schemeClr val="dk1"/>
              </a:buClr>
              <a:buSzPts val="2000"/>
              <a:buFont typeface="Arial" panose="020B0604020202020204" pitchFamily="34" charset="0"/>
              <a:buChar char="•"/>
            </a:pPr>
            <a:r>
              <a:rPr lang="en-US" sz="800">
                <a:solidFill>
                  <a:schemeClr val="tx1">
                    <a:lumMod val="65000"/>
                    <a:lumOff val="35000"/>
                  </a:schemeClr>
                </a:solidFill>
                <a:latin typeface="+mn-lt"/>
                <a:ea typeface="+mn-ea"/>
                <a:cs typeface="+mn-cs"/>
              </a:rPr>
              <a:t>Listen and sing along to times tables songs.</a:t>
            </a:r>
          </a:p>
          <a:p>
            <a:pPr marL="457200" lvl="0" indent="-228600" defTabSz="914400">
              <a:lnSpc>
                <a:spcPct val="90000"/>
              </a:lnSpc>
              <a:spcBef>
                <a:spcPts val="0"/>
              </a:spcBef>
              <a:spcAft>
                <a:spcPts val="600"/>
              </a:spcAft>
              <a:buClr>
                <a:schemeClr val="dk1"/>
              </a:buClr>
              <a:buSzPts val="2000"/>
              <a:buFont typeface="Arial" panose="020B0604020202020204" pitchFamily="34" charset="0"/>
              <a:buChar char="•"/>
            </a:pPr>
            <a:r>
              <a:rPr lang="en-US" sz="800">
                <a:solidFill>
                  <a:schemeClr val="tx1">
                    <a:lumMod val="65000"/>
                    <a:lumOff val="35000"/>
                  </a:schemeClr>
                </a:solidFill>
                <a:latin typeface="+mn-lt"/>
                <a:ea typeface="+mn-ea"/>
                <a:cs typeface="+mn-cs"/>
              </a:rPr>
              <a:t>Take it in turns to say times tables in funny voices. </a:t>
            </a:r>
          </a:p>
          <a:p>
            <a:pPr marL="457200" lvl="0" indent="-228600" defTabSz="914400">
              <a:lnSpc>
                <a:spcPct val="90000"/>
              </a:lnSpc>
              <a:spcBef>
                <a:spcPts val="0"/>
              </a:spcBef>
              <a:spcAft>
                <a:spcPts val="600"/>
              </a:spcAft>
              <a:buSzPts val="1800"/>
              <a:buFont typeface="Arial" panose="020B0604020202020204" pitchFamily="34" charset="0"/>
              <a:buChar char="•"/>
            </a:pPr>
            <a:endParaRPr lang="en-US" sz="800">
              <a:solidFill>
                <a:schemeClr val="tx1">
                  <a:lumMod val="65000"/>
                  <a:lumOff val="35000"/>
                </a:schemeClr>
              </a:solidFill>
              <a:latin typeface="+mn-lt"/>
              <a:ea typeface="+mn-ea"/>
              <a:cs typeface="+mn-cs"/>
            </a:endParaRPr>
          </a:p>
          <a:p>
            <a:pPr marL="457200" lvl="0" indent="-228600" defTabSz="914400">
              <a:lnSpc>
                <a:spcPct val="90000"/>
              </a:lnSpc>
              <a:spcBef>
                <a:spcPts val="0"/>
              </a:spcBef>
              <a:spcAft>
                <a:spcPts val="600"/>
              </a:spcAft>
              <a:buClr>
                <a:schemeClr val="dk1"/>
              </a:buClr>
              <a:buSzPts val="2000"/>
              <a:buFont typeface="Arial" panose="020B0604020202020204" pitchFamily="34" charset="0"/>
              <a:buChar char="•"/>
            </a:pPr>
            <a:r>
              <a:rPr lang="en-US" sz="800">
                <a:solidFill>
                  <a:schemeClr val="tx1">
                    <a:lumMod val="65000"/>
                    <a:lumOff val="35000"/>
                  </a:schemeClr>
                </a:solidFill>
                <a:latin typeface="+mn-lt"/>
                <a:ea typeface="+mn-ea"/>
                <a:cs typeface="+mn-cs"/>
              </a:rPr>
              <a:t>Play maths games online: </a:t>
            </a:r>
          </a:p>
          <a:p>
            <a:pPr marL="457200" lvl="0" indent="-228600" defTabSz="914400">
              <a:lnSpc>
                <a:spcPct val="90000"/>
              </a:lnSpc>
              <a:spcBef>
                <a:spcPts val="0"/>
              </a:spcBef>
              <a:spcAft>
                <a:spcPts val="600"/>
              </a:spcAft>
              <a:buSzPts val="1800"/>
              <a:buFont typeface="Arial" panose="020B0604020202020204" pitchFamily="34" charset="0"/>
              <a:buChar char="•"/>
            </a:pPr>
            <a:r>
              <a:rPr lang="en-US" sz="800" b="1">
                <a:solidFill>
                  <a:schemeClr val="tx1">
                    <a:lumMod val="65000"/>
                    <a:lumOff val="35000"/>
                  </a:schemeClr>
                </a:solidFill>
                <a:highlight>
                  <a:srgbClr val="FFFFFF"/>
                </a:highlight>
                <a:latin typeface="+mn-lt"/>
                <a:ea typeface="+mn-ea"/>
                <a:cs typeface="+mn-cs"/>
                <a:sym typeface="Calibri"/>
              </a:rPr>
              <a:t>Hit the Button</a:t>
            </a:r>
            <a:r>
              <a:rPr lang="en-US" sz="800">
                <a:solidFill>
                  <a:schemeClr val="tx1">
                    <a:lumMod val="65000"/>
                    <a:lumOff val="35000"/>
                  </a:schemeClr>
                </a:solidFill>
                <a:highlight>
                  <a:srgbClr val="FFFFFF"/>
                </a:highlight>
                <a:latin typeface="+mn-lt"/>
                <a:ea typeface="+mn-ea"/>
                <a:cs typeface="+mn-cs"/>
                <a:sym typeface="Calibri"/>
              </a:rPr>
              <a:t>- </a:t>
            </a:r>
            <a:r>
              <a:rPr lang="en-US" sz="800" u="sng">
                <a:solidFill>
                  <a:schemeClr val="tx1">
                    <a:lumMod val="65000"/>
                    <a:lumOff val="35000"/>
                  </a:schemeClr>
                </a:solidFill>
                <a:highlight>
                  <a:srgbClr val="FFFFFF"/>
                </a:highlight>
                <a:latin typeface="+mn-lt"/>
                <a:ea typeface="+mn-ea"/>
                <a:cs typeface="+mn-cs"/>
                <a:sym typeface="Calibri"/>
              </a:rPr>
              <a:t>https://www.topmarks.co.uk/maths-games/hit-the-button</a:t>
            </a:r>
            <a:r>
              <a:rPr lang="en-US" sz="800">
                <a:solidFill>
                  <a:schemeClr val="tx1">
                    <a:lumMod val="65000"/>
                    <a:lumOff val="35000"/>
                  </a:schemeClr>
                </a:solidFill>
                <a:highlight>
                  <a:srgbClr val="FFFFFF"/>
                </a:highlight>
                <a:latin typeface="+mn-lt"/>
                <a:ea typeface="+mn-ea"/>
                <a:cs typeface="+mn-cs"/>
                <a:sym typeface="Calibri"/>
              </a:rPr>
              <a:t>  </a:t>
            </a:r>
          </a:p>
          <a:p>
            <a:pPr marL="457200" lvl="0" indent="-228600" defTabSz="914400">
              <a:lnSpc>
                <a:spcPct val="90000"/>
              </a:lnSpc>
              <a:spcBef>
                <a:spcPts val="0"/>
              </a:spcBef>
              <a:spcAft>
                <a:spcPts val="600"/>
              </a:spcAft>
              <a:buSzPts val="1800"/>
              <a:buFont typeface="Arial" panose="020B0604020202020204" pitchFamily="34" charset="0"/>
              <a:buChar char="•"/>
            </a:pPr>
            <a:r>
              <a:rPr lang="en-US" sz="800">
                <a:solidFill>
                  <a:schemeClr val="tx1">
                    <a:lumMod val="65000"/>
                    <a:lumOff val="35000"/>
                  </a:schemeClr>
                </a:solidFill>
                <a:highlight>
                  <a:srgbClr val="FFFFFF"/>
                </a:highlight>
                <a:latin typeface="+mn-lt"/>
                <a:ea typeface="+mn-ea"/>
                <a:cs typeface="+mn-cs"/>
                <a:sym typeface="Calibri"/>
              </a:rPr>
              <a:t>Snappy Maths </a:t>
            </a:r>
            <a:r>
              <a:rPr lang="en-US" sz="800" u="sng">
                <a:solidFill>
                  <a:schemeClr val="tx1">
                    <a:lumMod val="65000"/>
                    <a:lumOff val="35000"/>
                  </a:schemeClr>
                </a:solidFill>
                <a:highlight>
                  <a:srgbClr val="FFFFFF"/>
                </a:highlight>
                <a:latin typeface="+mn-lt"/>
                <a:ea typeface="+mn-ea"/>
                <a:cs typeface="+mn-cs"/>
                <a:sym typeface="Calibri"/>
                <a:hlinkClick r:id="rId3"/>
              </a:rPr>
              <a:t>http://www.snappymaths.com/multiplication/multiplication.htm</a:t>
            </a:r>
            <a:endParaRPr lang="en-US" sz="800">
              <a:solidFill>
                <a:schemeClr val="tx1">
                  <a:lumMod val="65000"/>
                  <a:lumOff val="35000"/>
                </a:schemeClr>
              </a:solidFill>
              <a:highlight>
                <a:srgbClr val="FFFFFF"/>
              </a:highlight>
              <a:latin typeface="+mn-lt"/>
              <a:ea typeface="+mn-ea"/>
              <a:cs typeface="+mn-cs"/>
              <a:sym typeface="Calibri"/>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800">
                <a:solidFill>
                  <a:schemeClr val="tx1">
                    <a:lumMod val="65000"/>
                    <a:lumOff val="35000"/>
                  </a:schemeClr>
                </a:solidFill>
                <a:highlight>
                  <a:srgbClr val="FFFFFF"/>
                </a:highlight>
                <a:latin typeface="+mn-lt"/>
                <a:ea typeface="+mn-ea"/>
                <a:cs typeface="+mn-cs"/>
                <a:sym typeface="Calibri"/>
              </a:rPr>
              <a:t>Time table games: </a:t>
            </a:r>
            <a:r>
              <a:rPr lang="en-US" sz="800" u="sng">
                <a:solidFill>
                  <a:schemeClr val="tx1">
                    <a:lumMod val="65000"/>
                    <a:lumOff val="35000"/>
                  </a:schemeClr>
                </a:solidFill>
                <a:highlight>
                  <a:srgbClr val="FFFFFF"/>
                </a:highlight>
                <a:latin typeface="+mn-lt"/>
                <a:ea typeface="+mn-ea"/>
                <a:cs typeface="+mn-cs"/>
                <a:sym typeface="Calibri"/>
                <a:hlinkClick r:id="rId4"/>
              </a:rPr>
              <a:t>https://www.timestables.co.uk/games/</a:t>
            </a:r>
            <a:endParaRPr lang="en-US" sz="800">
              <a:solidFill>
                <a:schemeClr val="tx1">
                  <a:lumMod val="65000"/>
                  <a:lumOff val="35000"/>
                </a:schemeClr>
              </a:solidFill>
              <a:highlight>
                <a:srgbClr val="FFFFFF"/>
              </a:highlight>
              <a:latin typeface="+mn-lt"/>
              <a:ea typeface="+mn-ea"/>
              <a:cs typeface="+mn-cs"/>
              <a:sym typeface="Calibri"/>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800">
                <a:solidFill>
                  <a:schemeClr val="tx1">
                    <a:lumMod val="65000"/>
                    <a:lumOff val="35000"/>
                  </a:schemeClr>
                </a:solidFill>
                <a:highlight>
                  <a:srgbClr val="FFFFFF"/>
                </a:highlight>
                <a:latin typeface="+mn-lt"/>
                <a:ea typeface="+mn-ea"/>
                <a:cs typeface="+mn-cs"/>
                <a:sym typeface="Calibri"/>
              </a:rPr>
              <a:t>Maths frame: </a:t>
            </a:r>
            <a:r>
              <a:rPr lang="en-US" sz="800" u="sng">
                <a:solidFill>
                  <a:schemeClr val="tx1">
                    <a:lumMod val="65000"/>
                    <a:lumOff val="35000"/>
                  </a:schemeClr>
                </a:solidFill>
                <a:highlight>
                  <a:srgbClr val="FFFFFF"/>
                </a:highlight>
                <a:latin typeface="+mn-lt"/>
                <a:ea typeface="+mn-ea"/>
                <a:cs typeface="+mn-cs"/>
                <a:sym typeface="Calibri"/>
                <a:hlinkClick r:id="rId5"/>
              </a:rPr>
              <a:t>https://mathsframe.co.uk/en/resources/resource/477/Multiplication-Tables-Check</a:t>
            </a:r>
            <a:endParaRPr lang="en-US" sz="800">
              <a:solidFill>
                <a:schemeClr val="tx1">
                  <a:lumMod val="65000"/>
                  <a:lumOff val="35000"/>
                </a:schemeClr>
              </a:solidFill>
              <a:highlight>
                <a:srgbClr val="FFFFFF"/>
              </a:highlight>
              <a:latin typeface="+mn-lt"/>
              <a:ea typeface="+mn-ea"/>
              <a:cs typeface="+mn-cs"/>
              <a:sym typeface="Calibri"/>
            </a:endParaRPr>
          </a:p>
          <a:p>
            <a:pPr marL="457200" lvl="0" indent="-228600" defTabSz="914400">
              <a:lnSpc>
                <a:spcPct val="90000"/>
              </a:lnSpc>
              <a:spcBef>
                <a:spcPts val="0"/>
              </a:spcBef>
              <a:spcAft>
                <a:spcPts val="600"/>
              </a:spcAft>
              <a:buSzPts val="1800"/>
              <a:buFont typeface="Arial" panose="020B0604020202020204" pitchFamily="34" charset="0"/>
              <a:buChar char="•"/>
            </a:pPr>
            <a:r>
              <a:rPr lang="en-US" sz="800">
                <a:solidFill>
                  <a:schemeClr val="tx1">
                    <a:lumMod val="65000"/>
                    <a:lumOff val="35000"/>
                  </a:schemeClr>
                </a:solidFill>
                <a:highlight>
                  <a:srgbClr val="FFFFFF"/>
                </a:highlight>
                <a:latin typeface="+mn-lt"/>
                <a:ea typeface="+mn-ea"/>
                <a:cs typeface="+mn-cs"/>
                <a:sym typeface="Calibri"/>
              </a:rPr>
              <a:t>TT Rockstars: https://ttrockstars.com/</a:t>
            </a:r>
          </a:p>
        </p:txBody>
      </p:sp>
      <p:sp>
        <p:nvSpPr>
          <p:cNvPr id="79" name="Google Shape;79;p12"/>
          <p:cNvSpPr txBox="1">
            <a:spLocks noGrp="1"/>
          </p:cNvSpPr>
          <p:nvPr>
            <p:ph type="sldNum" idx="12"/>
          </p:nvPr>
        </p:nvSpPr>
        <p:spPr>
          <a:xfrm>
            <a:off x="6885432" y="4767262"/>
            <a:ext cx="2057400" cy="273844"/>
          </a:xfrm>
          <a:prstGeom prst="rect">
            <a:avLst/>
          </a:prstGeom>
        </p:spPr>
        <p:txBody>
          <a:bodyPr spcFirstLastPara="1" vert="horz" lIns="91440" tIns="45720" rIns="91440" bIns="45720" rtlCol="0" anchor="ctr" anchorCtr="0">
            <a:normAutofit/>
          </a:bodyPr>
          <a:lstStyle/>
          <a:p>
            <a:pPr lvl="0" indent="0">
              <a:spcBef>
                <a:spcPts val="0"/>
              </a:spcBef>
              <a:spcAft>
                <a:spcPts val="600"/>
              </a:spcAft>
              <a:buClr>
                <a:srgbClr val="000000"/>
              </a:buClr>
              <a:buSzPts val="1000"/>
              <a:buFont typeface="Arial"/>
              <a:buNone/>
            </a:pPr>
            <a:fld id="{00000000-1234-1234-1234-123412341234}" type="slidenum">
              <a:rPr lang="en-US" sz="600">
                <a:solidFill>
                  <a:srgbClr val="595959"/>
                </a:solidFill>
                <a:latin typeface="+mn-lt"/>
                <a:ea typeface="+mn-ea"/>
                <a:cs typeface="+mn-cs"/>
              </a:rPr>
              <a:pPr lvl="0" indent="0">
                <a:spcBef>
                  <a:spcPts val="0"/>
                </a:spcBef>
                <a:spcAft>
                  <a:spcPts val="600"/>
                </a:spcAft>
                <a:buClr>
                  <a:srgbClr val="000000"/>
                </a:buClr>
                <a:buSzPts val="1000"/>
                <a:buFont typeface="Arial"/>
                <a:buNone/>
              </a:pPr>
              <a:t>8</a:t>
            </a:fld>
            <a:endParaRPr lang="en-US" sz="600">
              <a:solidFill>
                <a:srgbClr val="595959"/>
              </a:solidFill>
              <a:latin typeface="+mn-lt"/>
              <a:ea typeface="+mn-ea"/>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83"/>
        <p:cNvGrpSpPr/>
        <p:nvPr/>
      </p:nvGrpSpPr>
      <p:grpSpPr>
        <a:xfrm>
          <a:off x="0" y="0"/>
          <a:ext cx="0" cy="0"/>
          <a:chOff x="0" y="0"/>
          <a:chExt cx="0" cy="0"/>
        </a:xfrm>
      </p:grpSpPr>
      <p:sp useBgFill="1">
        <p:nvSpPr>
          <p:cNvPr id="91" name="Rectangle 90">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94">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635" y="514350"/>
            <a:ext cx="8100729" cy="411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Google Shape;84;p13"/>
          <p:cNvSpPr txBox="1">
            <a:spLocks noGrp="1"/>
          </p:cNvSpPr>
          <p:nvPr>
            <p:ph type="body" idx="1"/>
          </p:nvPr>
        </p:nvSpPr>
        <p:spPr>
          <a:xfrm>
            <a:off x="1212040" y="1820537"/>
            <a:ext cx="6719919" cy="2377111"/>
          </a:xfrm>
          <a:prstGeom prst="rect">
            <a:avLst/>
          </a:prstGeom>
        </p:spPr>
        <p:txBody>
          <a:bodyPr spcFirstLastPara="1" vert="horz" lIns="91440" tIns="45720" rIns="91440" bIns="45720" rtlCol="0" anchor="t" anchorCtr="0">
            <a:normAutofit/>
          </a:bodyPr>
          <a:lstStyle/>
          <a:p>
            <a:pPr marL="0" lvl="0" indent="-228600" defTabSz="914400">
              <a:lnSpc>
                <a:spcPct val="90000"/>
              </a:lnSpc>
              <a:spcBef>
                <a:spcPts val="0"/>
              </a:spcBef>
              <a:spcAft>
                <a:spcPts val="600"/>
              </a:spcAft>
              <a:buSzPts val="1800"/>
              <a:buFont typeface="Arial" panose="020B0604020202020204" pitchFamily="34" charset="0"/>
              <a:buChar char="•"/>
            </a:pPr>
            <a:r>
              <a:rPr lang="en-US" sz="1500">
                <a:solidFill>
                  <a:schemeClr val="tx1">
                    <a:lumMod val="65000"/>
                    <a:lumOff val="35000"/>
                  </a:schemeClr>
                </a:solidFill>
                <a:latin typeface="+mn-lt"/>
                <a:ea typeface="+mn-ea"/>
                <a:cs typeface="+mn-cs"/>
              </a:rPr>
              <a:t>We really thank you for your support with this matter and wish our Y4 pupils all the best for the upcoming MTC in June 2024.</a:t>
            </a:r>
          </a:p>
          <a:p>
            <a:pPr marL="0" lvl="0" indent="-228600" defTabSz="914400">
              <a:lnSpc>
                <a:spcPct val="90000"/>
              </a:lnSpc>
              <a:spcBef>
                <a:spcPts val="0"/>
              </a:spcBef>
              <a:spcAft>
                <a:spcPts val="600"/>
              </a:spcAft>
              <a:buSzPts val="1800"/>
              <a:buFont typeface="Arial" panose="020B0604020202020204" pitchFamily="34" charset="0"/>
              <a:buChar char="•"/>
            </a:pPr>
            <a:endParaRPr lang="en-US" sz="1500">
              <a:solidFill>
                <a:schemeClr val="tx1">
                  <a:lumMod val="65000"/>
                  <a:lumOff val="35000"/>
                </a:schemeClr>
              </a:solidFill>
              <a:latin typeface="+mn-lt"/>
              <a:ea typeface="+mn-ea"/>
              <a:cs typeface="+mn-cs"/>
            </a:endParaRPr>
          </a:p>
        </p:txBody>
      </p:sp>
      <p:sp>
        <p:nvSpPr>
          <p:cNvPr id="85" name="Google Shape;85;p13"/>
          <p:cNvSpPr txBox="1">
            <a:spLocks noGrp="1"/>
          </p:cNvSpPr>
          <p:nvPr>
            <p:ph type="sldNum" idx="12"/>
          </p:nvPr>
        </p:nvSpPr>
        <p:spPr>
          <a:xfrm>
            <a:off x="6885432" y="4767262"/>
            <a:ext cx="2057400" cy="273844"/>
          </a:xfrm>
          <a:prstGeom prst="rect">
            <a:avLst/>
          </a:prstGeom>
        </p:spPr>
        <p:txBody>
          <a:bodyPr spcFirstLastPara="1" vert="horz" lIns="91440" tIns="45720" rIns="91440" bIns="45720" rtlCol="0" anchor="ctr" anchorCtr="0">
            <a:normAutofit/>
          </a:bodyPr>
          <a:lstStyle/>
          <a:p>
            <a:pPr lvl="0" indent="0">
              <a:spcBef>
                <a:spcPts val="0"/>
              </a:spcBef>
              <a:spcAft>
                <a:spcPts val="600"/>
              </a:spcAft>
              <a:buClr>
                <a:srgbClr val="000000"/>
              </a:buClr>
              <a:buSzPts val="1000"/>
              <a:buFont typeface="Arial"/>
              <a:buNone/>
            </a:pPr>
            <a:fld id="{00000000-1234-1234-1234-123412341234}" type="slidenum">
              <a:rPr lang="en-US" sz="600">
                <a:solidFill>
                  <a:srgbClr val="595959"/>
                </a:solidFill>
                <a:latin typeface="+mn-lt"/>
                <a:ea typeface="+mn-ea"/>
                <a:cs typeface="+mn-cs"/>
              </a:rPr>
              <a:pPr lvl="0" indent="0">
                <a:spcBef>
                  <a:spcPts val="0"/>
                </a:spcBef>
                <a:spcAft>
                  <a:spcPts val="600"/>
                </a:spcAft>
                <a:buClr>
                  <a:srgbClr val="000000"/>
                </a:buClr>
                <a:buSzPts val="1000"/>
                <a:buFont typeface="Arial"/>
                <a:buNone/>
              </a:pPr>
              <a:t>9</a:t>
            </a:fld>
            <a:endParaRPr lang="en-US" sz="600">
              <a:solidFill>
                <a:srgbClr val="595959"/>
              </a:solidFill>
              <a:latin typeface="+mn-lt"/>
              <a:ea typeface="+mn-ea"/>
              <a:cs typeface="+mn-cs"/>
            </a:endParaRPr>
          </a:p>
        </p:txBody>
      </p:sp>
      <p:sp>
        <p:nvSpPr>
          <p:cNvPr id="86" name="Google Shape;86;p13"/>
          <p:cNvSpPr txBox="1"/>
          <p:nvPr/>
        </p:nvSpPr>
        <p:spPr>
          <a:xfrm>
            <a:off x="774800" y="3313875"/>
            <a:ext cx="7486500" cy="10467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600"/>
              </a:spcAft>
              <a:buClr>
                <a:srgbClr val="000000"/>
              </a:buClr>
              <a:buSzPts val="2800"/>
              <a:buFont typeface="Arial"/>
              <a:buNone/>
            </a:pPr>
            <a:r>
              <a:rPr lang="en-GB" sz="2800" b="1" i="0" u="none" strike="noStrike" cap="none" dirty="0">
                <a:solidFill>
                  <a:srgbClr val="000000"/>
                </a:solidFill>
                <a:latin typeface="Arial"/>
                <a:ea typeface="Arial"/>
                <a:cs typeface="Arial"/>
                <a:sym typeface="Arial"/>
              </a:rPr>
              <a:t>Thank for taking </a:t>
            </a:r>
            <a:r>
              <a:rPr lang="en-GB" sz="2800" b="1" i="0" u="none" strike="noStrike" cap="none">
                <a:solidFill>
                  <a:srgbClr val="000000"/>
                </a:solidFill>
                <a:latin typeface="Arial"/>
                <a:ea typeface="Arial"/>
                <a:cs typeface="Arial"/>
                <a:sym typeface="Arial"/>
              </a:rPr>
              <a:t>the time </a:t>
            </a:r>
            <a:endParaRPr lang="en-GB" sz="2800" b="1" i="0" u="none" strike="noStrike" cap="none" dirty="0">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TotalTime>
  <Words>722</Words>
  <Application>Microsoft Office PowerPoint</Application>
  <PresentationFormat>On-screen Show (16:9)</PresentationFormat>
  <Paragraphs>83</Paragraphs>
  <Slides>9</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 Display</vt:lpstr>
      <vt:lpstr>Arial</vt:lpstr>
      <vt:lpstr>Aptos</vt:lpstr>
      <vt:lpstr>Nunito</vt:lpstr>
      <vt:lpstr>Office Theme</vt:lpstr>
      <vt:lpstr>PowerPoint Presentation</vt:lpstr>
      <vt:lpstr>Important information about multiplication tables check (MTC):</vt:lpstr>
      <vt:lpstr>When the check will take place:</vt:lpstr>
      <vt:lpstr>How the check is carried out:</vt:lpstr>
      <vt:lpstr>Specific arrangements for the check:</vt:lpstr>
      <vt:lpstr>The check questions:</vt:lpstr>
      <vt:lpstr>How best to prepare your child for the check:</vt:lpstr>
      <vt:lpstr>Games to try: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Reuben</dc:creator>
  <cp:lastModifiedBy>Leanne Parsons</cp:lastModifiedBy>
  <cp:revision>2</cp:revision>
  <dcterms:modified xsi:type="dcterms:W3CDTF">2024-04-25T09:36:01Z</dcterms:modified>
</cp:coreProperties>
</file>